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4"/>
  </p:notesMasterIdLst>
  <p:sldIdLst>
    <p:sldId id="424" r:id="rId2"/>
    <p:sldId id="258" r:id="rId3"/>
    <p:sldId id="345" r:id="rId4"/>
    <p:sldId id="263" r:id="rId5"/>
    <p:sldId id="338" r:id="rId6"/>
    <p:sldId id="457" r:id="rId7"/>
    <p:sldId id="444" r:id="rId8"/>
    <p:sldId id="426" r:id="rId9"/>
    <p:sldId id="428" r:id="rId10"/>
    <p:sldId id="437" r:id="rId11"/>
    <p:sldId id="436" r:id="rId12"/>
    <p:sldId id="439" r:id="rId13"/>
    <p:sldId id="440" r:id="rId14"/>
    <p:sldId id="441" r:id="rId15"/>
    <p:sldId id="462" r:id="rId16"/>
    <p:sldId id="433" r:id="rId17"/>
    <p:sldId id="453" r:id="rId18"/>
    <p:sldId id="454" r:id="rId19"/>
    <p:sldId id="455" r:id="rId20"/>
    <p:sldId id="460" r:id="rId21"/>
    <p:sldId id="431" r:id="rId22"/>
    <p:sldId id="447" r:id="rId23"/>
    <p:sldId id="452" r:id="rId24"/>
    <p:sldId id="448" r:id="rId25"/>
    <p:sldId id="451" r:id="rId26"/>
    <p:sldId id="446" r:id="rId27"/>
    <p:sldId id="450" r:id="rId28"/>
    <p:sldId id="459" r:id="rId29"/>
    <p:sldId id="458" r:id="rId30"/>
    <p:sldId id="429" r:id="rId31"/>
    <p:sldId id="456" r:id="rId32"/>
    <p:sldId id="445" r:id="rId33"/>
  </p:sldIdLst>
  <p:sldSz cx="9144000" cy="5143500" type="screen16x9"/>
  <p:notesSz cx="6858000" cy="9144000"/>
  <p:embeddedFontLst>
    <p:embeddedFont>
      <p:font typeface="Fredoka One" panose="020B0604020202020204" charset="0"/>
      <p:regular r:id="rId35"/>
    </p:embeddedFont>
    <p:embeddedFont>
      <p:font typeface="Orbitron" panose="020B0604020202020204" charset="0"/>
      <p:regular r:id="rId36"/>
      <p:bold r:id="rId37"/>
    </p:embeddedFont>
    <p:embeddedFont>
      <p:font typeface="Palanquin Dark"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6C"/>
    <a:srgbClr val="003E6C"/>
    <a:srgbClr val="004D8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C7EA8C-D9BF-4A60-8ABF-A0C1A316B228}">
  <a:tblStyle styleId="{0DC7EA8C-D9BF-4A60-8ABF-A0C1A316B2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830" autoAdjust="0"/>
  </p:normalViewPr>
  <p:slideViewPr>
    <p:cSldViewPr snapToGrid="0">
      <p:cViewPr>
        <p:scale>
          <a:sx n="150" d="100"/>
          <a:sy n="150" d="100"/>
        </p:scale>
        <p:origin x="69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874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10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72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51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7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94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287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0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92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620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90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245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9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983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456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482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011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767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342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496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4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44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887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75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facb75130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facb75130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facb7513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facb7513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62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663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60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29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59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149" name="Google Shape;149;p5"/>
          <p:cNvSpPr txBox="1">
            <a:spLocks noGrp="1"/>
          </p:cNvSpPr>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a:spLocks noGrp="1"/>
          </p:cNvSpPr>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720000" y="387600"/>
            <a:ext cx="5781300" cy="10140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3" name="Slide Number Placeholder 2">
            <a:extLst>
              <a:ext uri="{FF2B5EF4-FFF2-40B4-BE49-F238E27FC236}">
                <a16:creationId xmlns:a16="http://schemas.microsoft.com/office/drawing/2014/main" id="{5A15B296-0481-440D-6EF3-09588DF2269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B550C1B-D7AF-43F1-938E-26E318EC1AA5}"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56" r:id="rId3"/>
    <p:sldLayoutId id="2147483659" r:id="rId4"/>
    <p:sldLayoutId id="2147483661" r:id="rId5"/>
    <p:sldLayoutId id="2147483668" r:id="rId6"/>
    <p:sldLayoutId id="2147483671"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jpeg"/><Relationship Id="rId11" Type="http://schemas.openxmlformats.org/officeDocument/2006/relationships/image" Target="../media/image27.jp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3.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jp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5" name="Google Shape;831;p30">
            <a:extLst>
              <a:ext uri="{FF2B5EF4-FFF2-40B4-BE49-F238E27FC236}">
                <a16:creationId xmlns:a16="http://schemas.microsoft.com/office/drawing/2014/main" id="{24E25337-6C74-B429-E898-B6B930B689C4}"/>
              </a:ext>
            </a:extLst>
          </p:cNvPr>
          <p:cNvSpPr txBox="1">
            <a:spLocks noGrp="1"/>
          </p:cNvSpPr>
          <p:nvPr>
            <p:ph type="title"/>
          </p:nvPr>
        </p:nvSpPr>
        <p:spPr>
          <a:xfrm>
            <a:off x="1296150" y="1424469"/>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latin typeface="+mn-lt"/>
              </a:rPr>
              <a:t>BÁO </a:t>
            </a:r>
            <a:r>
              <a:rPr lang="en">
                <a:solidFill>
                  <a:schemeClr val="bg2"/>
                </a:solidFill>
                <a:latin typeface="+mn-lt"/>
              </a:rPr>
              <a:t>CÁO ĐỒ ÁN TỐT NGHIỆP</a:t>
            </a:r>
            <a:br>
              <a:rPr lang="en" dirty="0">
                <a:latin typeface="+mn-lt"/>
              </a:rPr>
            </a:br>
            <a:br>
              <a:rPr lang="en">
                <a:latin typeface="+mn-lt"/>
              </a:rPr>
            </a:br>
            <a:r>
              <a:rPr lang="en">
                <a:latin typeface="+mn-lt"/>
              </a:rPr>
              <a:t>ĐỀ TÀI: HỆ THỐNG CHIẾT RÓT, ĐÓNG NẮP VÀ DÁN NHÃN CHAI TỰ ĐỘNG</a:t>
            </a:r>
            <a:endParaRPr dirty="0">
              <a:latin typeface="+mn-lt"/>
            </a:endParaRPr>
          </a:p>
        </p:txBody>
      </p:sp>
      <p:sp>
        <p:nvSpPr>
          <p:cNvPr id="10" name="TextBox 9">
            <a:extLst>
              <a:ext uri="{FF2B5EF4-FFF2-40B4-BE49-F238E27FC236}">
                <a16:creationId xmlns:a16="http://schemas.microsoft.com/office/drawing/2014/main" id="{77202979-7972-FB83-BFE5-FB001D8796BD}"/>
              </a:ext>
            </a:extLst>
          </p:cNvPr>
          <p:cNvSpPr txBox="1"/>
          <p:nvPr/>
        </p:nvSpPr>
        <p:spPr>
          <a:xfrm>
            <a:off x="3666218" y="3938780"/>
            <a:ext cx="5440913" cy="584775"/>
          </a:xfrm>
          <a:prstGeom prst="rect">
            <a:avLst/>
          </a:prstGeom>
          <a:noFill/>
        </p:spPr>
        <p:txBody>
          <a:bodyPr wrap="none" rtlCol="0">
            <a:spAutoFit/>
          </a:bodyPr>
          <a:lstStyle/>
          <a:p>
            <a:r>
              <a:rPr lang="en-US" sz="1600" dirty="0">
                <a:latin typeface="+mn-lt"/>
              </a:rPr>
              <a:t>GVHD</a:t>
            </a:r>
            <a:r>
              <a:rPr lang="en-US" sz="1600">
                <a:latin typeface="+mn-lt"/>
              </a:rPr>
              <a:t>:  ThS. Nguyễn Phong Lưu</a:t>
            </a:r>
            <a:endParaRPr lang="en-US" sz="1600" dirty="0">
              <a:latin typeface="+mn-lt"/>
            </a:endParaRPr>
          </a:p>
          <a:p>
            <a:r>
              <a:rPr lang="en-US" sz="1600" dirty="0">
                <a:latin typeface="+mn-lt"/>
              </a:rPr>
              <a:t>SVTH</a:t>
            </a:r>
            <a:r>
              <a:rPr lang="en-US" sz="1600">
                <a:latin typeface="+mn-lt"/>
              </a:rPr>
              <a:t>:   Trần Quyết Thắng                             19151289    </a:t>
            </a:r>
          </a:p>
        </p:txBody>
      </p:sp>
      <p:pic>
        <p:nvPicPr>
          <p:cNvPr id="11" name="Picture 10">
            <a:extLst>
              <a:ext uri="{FF2B5EF4-FFF2-40B4-BE49-F238E27FC236}">
                <a16:creationId xmlns:a16="http://schemas.microsoft.com/office/drawing/2014/main" id="{48E6131B-B66E-0F68-F17A-17445C6ADD4A}"/>
              </a:ext>
            </a:extLst>
          </p:cNvPr>
          <p:cNvPicPr>
            <a:picLocks noChangeAspect="1"/>
          </p:cNvPicPr>
          <p:nvPr/>
        </p:nvPicPr>
        <p:blipFill>
          <a:blip r:embed="rId3"/>
          <a:stretch>
            <a:fillRect/>
          </a:stretch>
        </p:blipFill>
        <p:spPr>
          <a:xfrm>
            <a:off x="157621" y="218616"/>
            <a:ext cx="831420" cy="1029554"/>
          </a:xfrm>
          <a:prstGeom prst="rect">
            <a:avLst/>
          </a:prstGeom>
        </p:spPr>
      </p:pic>
      <p:sp>
        <p:nvSpPr>
          <p:cNvPr id="15" name="Google Shape;831;p30">
            <a:extLst>
              <a:ext uri="{FF2B5EF4-FFF2-40B4-BE49-F238E27FC236}">
                <a16:creationId xmlns:a16="http://schemas.microsoft.com/office/drawing/2014/main" id="{819F0E2A-6705-0A58-C778-E82F918057B5}"/>
              </a:ext>
            </a:extLst>
          </p:cNvPr>
          <p:cNvSpPr txBox="1">
            <a:spLocks/>
          </p:cNvSpPr>
          <p:nvPr/>
        </p:nvSpPr>
        <p:spPr>
          <a:xfrm>
            <a:off x="989041" y="218616"/>
            <a:ext cx="7002050" cy="1081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000"/>
              <a:buFont typeface="Fredoka One"/>
              <a:buNone/>
              <a:defRPr sz="3000" b="1" i="0" u="none" strike="noStrike" cap="none">
                <a:solidFill>
                  <a:schemeClr val="dk1"/>
                </a:solidFill>
                <a:latin typeface="Fredoka One"/>
                <a:ea typeface="Fredoka One"/>
                <a:cs typeface="Fredoka One"/>
                <a:sym typeface="Fredoka One"/>
              </a:defRPr>
            </a:lvl9pPr>
          </a:lstStyle>
          <a:p>
            <a:pPr algn="ctr"/>
            <a:r>
              <a:rPr lang="en-US" sz="2000">
                <a:solidFill>
                  <a:srgbClr val="001A6C"/>
                </a:solidFill>
                <a:latin typeface="+mn-lt"/>
              </a:rPr>
              <a:t>ĐẠI HỌC SƯ PHẠM KỸ THUẬT TP. HỒ CHÍ MINH</a:t>
            </a:r>
          </a:p>
          <a:p>
            <a:pPr algn="ctr"/>
            <a:r>
              <a:rPr lang="en-US" sz="2000">
                <a:solidFill>
                  <a:srgbClr val="001A6C"/>
                </a:solidFill>
                <a:latin typeface="+mn-lt"/>
              </a:rPr>
              <a:t>KHOA ĐIỆN – ĐIỆN TỬ</a:t>
            </a:r>
          </a:p>
          <a:p>
            <a:pPr algn="ctr"/>
            <a:r>
              <a:rPr lang="en-US" sz="2000">
                <a:solidFill>
                  <a:srgbClr val="001A6C"/>
                </a:solidFill>
                <a:latin typeface="+mn-lt"/>
              </a:rPr>
              <a:t>Ngành: Công nghệ Kỹ thuật Điều khiển và Tự động hóa</a:t>
            </a:r>
            <a:endParaRPr lang="en-US" sz="2000" dirty="0">
              <a:solidFill>
                <a:srgbClr val="001A6C"/>
              </a:solidFill>
              <a:latin typeface="+mn-lt"/>
            </a:endParaRPr>
          </a:p>
        </p:txBody>
      </p:sp>
      <p:pic>
        <p:nvPicPr>
          <p:cNvPr id="17" name="Picture 16">
            <a:extLst>
              <a:ext uri="{FF2B5EF4-FFF2-40B4-BE49-F238E27FC236}">
                <a16:creationId xmlns:a16="http://schemas.microsoft.com/office/drawing/2014/main" id="{FD93D2E1-A2EF-2D27-7685-A2C4BB23F788}"/>
              </a:ext>
            </a:extLst>
          </p:cNvPr>
          <p:cNvPicPr>
            <a:picLocks noChangeAspect="1"/>
          </p:cNvPicPr>
          <p:nvPr/>
        </p:nvPicPr>
        <p:blipFill>
          <a:blip r:embed="rId4"/>
          <a:stretch>
            <a:fillRect/>
          </a:stretch>
        </p:blipFill>
        <p:spPr>
          <a:xfrm>
            <a:off x="7991091" y="290101"/>
            <a:ext cx="1127476" cy="938301"/>
          </a:xfrm>
          <a:prstGeom prst="rect">
            <a:avLst/>
          </a:prstGeom>
        </p:spPr>
      </p:pic>
    </p:spTree>
    <p:extLst>
      <p:ext uri="{BB962C8B-B14F-4D97-AF65-F5344CB8AC3E}">
        <p14:creationId xmlns:p14="http://schemas.microsoft.com/office/powerpoint/2010/main" val="103264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263380" y="-63795"/>
            <a:ext cx="4796639"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Các thiết bị sử dụng trong hệ thống</a:t>
            </a:r>
            <a:endParaRPr lang="en-US" sz="2000" dirty="0">
              <a:latin typeface="+mn-lt"/>
            </a:endParaRPr>
          </a:p>
        </p:txBody>
      </p:sp>
      <p:pic>
        <p:nvPicPr>
          <p:cNvPr id="5" name="Picture 4">
            <a:extLst>
              <a:ext uri="{FF2B5EF4-FFF2-40B4-BE49-F238E27FC236}">
                <a16:creationId xmlns:a16="http://schemas.microsoft.com/office/drawing/2014/main" id="{44C8156E-0C0C-A274-D374-2D78B783737B}"/>
              </a:ext>
            </a:extLst>
          </p:cNvPr>
          <p:cNvPicPr>
            <a:picLocks noChangeAspect="1"/>
          </p:cNvPicPr>
          <p:nvPr/>
        </p:nvPicPr>
        <p:blipFill>
          <a:blip r:embed="rId3"/>
          <a:stretch>
            <a:fillRect/>
          </a:stretch>
        </p:blipFill>
        <p:spPr>
          <a:xfrm>
            <a:off x="239465" y="484740"/>
            <a:ext cx="1427236" cy="1440037"/>
          </a:xfrm>
          <a:prstGeom prst="rect">
            <a:avLst/>
          </a:prstGeom>
        </p:spPr>
      </p:pic>
      <p:sp>
        <p:nvSpPr>
          <p:cNvPr id="2" name="TextBox 1">
            <a:extLst>
              <a:ext uri="{FF2B5EF4-FFF2-40B4-BE49-F238E27FC236}">
                <a16:creationId xmlns:a16="http://schemas.microsoft.com/office/drawing/2014/main" id="{3C85E615-52A0-BB75-2FE5-F917644E4A31}"/>
              </a:ext>
            </a:extLst>
          </p:cNvPr>
          <p:cNvSpPr txBox="1"/>
          <p:nvPr/>
        </p:nvSpPr>
        <p:spPr>
          <a:xfrm>
            <a:off x="136226" y="2034053"/>
            <a:ext cx="1520449" cy="307777"/>
          </a:xfrm>
          <a:prstGeom prst="rect">
            <a:avLst/>
          </a:prstGeom>
          <a:noFill/>
        </p:spPr>
        <p:txBody>
          <a:bodyPr wrap="square" rtlCol="0">
            <a:spAutoFit/>
          </a:bodyPr>
          <a:lstStyle/>
          <a:p>
            <a:pPr algn="ctr"/>
            <a:r>
              <a:rPr lang="en-US">
                <a:latin typeface="+mn-lt"/>
              </a:rPr>
              <a:t>PLC S7-1200</a:t>
            </a:r>
            <a:endParaRPr lang="en-US" dirty="0">
              <a:latin typeface="+mn-lt"/>
            </a:endParaRPr>
          </a:p>
        </p:txBody>
      </p:sp>
      <p:pic>
        <p:nvPicPr>
          <p:cNvPr id="13" name="Picture 12">
            <a:extLst>
              <a:ext uri="{FF2B5EF4-FFF2-40B4-BE49-F238E27FC236}">
                <a16:creationId xmlns:a16="http://schemas.microsoft.com/office/drawing/2014/main" id="{D6718CA3-24E3-B609-103F-299A998053F2}"/>
              </a:ext>
            </a:extLst>
          </p:cNvPr>
          <p:cNvPicPr>
            <a:picLocks noChangeAspect="1"/>
          </p:cNvPicPr>
          <p:nvPr/>
        </p:nvPicPr>
        <p:blipFill rotWithShape="1">
          <a:blip r:embed="rId4"/>
          <a:srcRect r="11360" b="28743"/>
          <a:stretch/>
        </p:blipFill>
        <p:spPr>
          <a:xfrm>
            <a:off x="1" y="4658324"/>
            <a:ext cx="1927860" cy="485175"/>
          </a:xfrm>
          <a:prstGeom prst="rect">
            <a:avLst/>
          </a:prstGeom>
        </p:spPr>
      </p:pic>
      <p:pic>
        <p:nvPicPr>
          <p:cNvPr id="28" name="Picture 27">
            <a:extLst>
              <a:ext uri="{FF2B5EF4-FFF2-40B4-BE49-F238E27FC236}">
                <a16:creationId xmlns:a16="http://schemas.microsoft.com/office/drawing/2014/main" id="{2CA39066-4506-416B-A7BF-72258461D452}"/>
              </a:ext>
            </a:extLst>
          </p:cNvPr>
          <p:cNvPicPr/>
          <p:nvPr/>
        </p:nvPicPr>
        <p:blipFill rotWithShape="1">
          <a:blip r:embed="rId5">
            <a:extLst>
              <a:ext uri="{28A0092B-C50C-407E-A947-70E740481C1C}">
                <a14:useLocalDpi xmlns:a14="http://schemas.microsoft.com/office/drawing/2010/main" val="0"/>
              </a:ext>
            </a:extLst>
          </a:blip>
          <a:srcRect l="11771" t="4992" r="8955" b="2056"/>
          <a:stretch/>
        </p:blipFill>
        <p:spPr bwMode="auto">
          <a:xfrm>
            <a:off x="4606323" y="410348"/>
            <a:ext cx="1520451" cy="1574151"/>
          </a:xfrm>
          <a:prstGeom prst="rect">
            <a:avLst/>
          </a:prstGeom>
          <a:ln>
            <a:noFill/>
          </a:ln>
          <a:extLst>
            <a:ext uri="{53640926-AAD7-44D8-BBD7-CCE9431645EC}">
              <a14:shadowObscured xmlns:a14="http://schemas.microsoft.com/office/drawing/2010/main"/>
            </a:ext>
          </a:extLst>
        </p:spPr>
      </p:pic>
      <p:pic>
        <p:nvPicPr>
          <p:cNvPr id="30" name="Picture 29" descr="57HS82-4004 NEMA 23 Electric Hybrid Stepper Motor 1.8 Degree 2 Phase Step  Motor">
            <a:extLst>
              <a:ext uri="{FF2B5EF4-FFF2-40B4-BE49-F238E27FC236}">
                <a16:creationId xmlns:a16="http://schemas.microsoft.com/office/drawing/2014/main" id="{13EC8484-59E1-4E8E-A6C6-718CAC72C89A}"/>
              </a:ext>
            </a:extLst>
          </p:cNvPr>
          <p:cNvPicPr/>
          <p:nvPr/>
        </p:nvPicPr>
        <p:blipFill rotWithShape="1">
          <a:blip r:embed="rId6" cstate="print">
            <a:extLst>
              <a:ext uri="{28A0092B-C50C-407E-A947-70E740481C1C}">
                <a14:useLocalDpi xmlns:a14="http://schemas.microsoft.com/office/drawing/2010/main" val="0"/>
              </a:ext>
            </a:extLst>
          </a:blip>
          <a:srcRect l="8536" t="21402" r="16325" b="20412"/>
          <a:stretch/>
        </p:blipFill>
        <p:spPr bwMode="auto">
          <a:xfrm>
            <a:off x="287643" y="2982750"/>
            <a:ext cx="1640218" cy="1227859"/>
          </a:xfrm>
          <a:prstGeom prst="rect">
            <a:avLst/>
          </a:prstGeom>
          <a:noFill/>
          <a:ln>
            <a:noFill/>
          </a:ln>
          <a:extLst>
            <a:ext uri="{53640926-AAD7-44D8-BBD7-CCE9431645EC}">
              <a14:shadowObscured xmlns:a14="http://schemas.microsoft.com/office/drawing/2010/main"/>
            </a:ext>
          </a:extLst>
        </p:spPr>
      </p:pic>
      <p:pic>
        <p:nvPicPr>
          <p:cNvPr id="31" name="Picture 30" descr="Driver điều khiển động cơ bước TB6600 4.0A 42VCD | Shopee Việt Nam">
            <a:extLst>
              <a:ext uri="{FF2B5EF4-FFF2-40B4-BE49-F238E27FC236}">
                <a16:creationId xmlns:a16="http://schemas.microsoft.com/office/drawing/2014/main" id="{90D0FD58-2958-44A1-B708-58625735C47B}"/>
              </a:ext>
            </a:extLst>
          </p:cNvPr>
          <p:cNvPicPr/>
          <p:nvPr/>
        </p:nvPicPr>
        <p:blipFill rotWithShape="1">
          <a:blip r:embed="rId7" cstate="print">
            <a:extLst>
              <a:ext uri="{28A0092B-C50C-407E-A947-70E740481C1C}">
                <a14:useLocalDpi xmlns:a14="http://schemas.microsoft.com/office/drawing/2010/main" val="0"/>
              </a:ext>
            </a:extLst>
          </a:blip>
          <a:srcRect l="26360" t="26913" r="26974" b="13287"/>
          <a:stretch/>
        </p:blipFill>
        <p:spPr bwMode="auto">
          <a:xfrm>
            <a:off x="2480640" y="2747065"/>
            <a:ext cx="1101651" cy="1463387"/>
          </a:xfrm>
          <a:prstGeom prst="rect">
            <a:avLst/>
          </a:prstGeom>
          <a:noFill/>
          <a:ln>
            <a:noFill/>
          </a:ln>
          <a:extLst>
            <a:ext uri="{53640926-AAD7-44D8-BBD7-CCE9431645EC}">
              <a14:shadowObscured xmlns:a14="http://schemas.microsoft.com/office/drawing/2010/main"/>
            </a:ext>
          </a:extLst>
        </p:spPr>
      </p:pic>
      <p:pic>
        <p:nvPicPr>
          <p:cNvPr id="32" name="Picture 31">
            <a:extLst>
              <a:ext uri="{FF2B5EF4-FFF2-40B4-BE49-F238E27FC236}">
                <a16:creationId xmlns:a16="http://schemas.microsoft.com/office/drawing/2014/main" id="{FD5164D6-5CCC-46F8-92F8-5457BF465EC4}"/>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060019" y="2864987"/>
            <a:ext cx="1763642" cy="1463386"/>
          </a:xfrm>
          <a:prstGeom prst="rect">
            <a:avLst/>
          </a:prstGeom>
        </p:spPr>
      </p:pic>
      <p:pic>
        <p:nvPicPr>
          <p:cNvPr id="33" name="Picture 32">
            <a:extLst>
              <a:ext uri="{FF2B5EF4-FFF2-40B4-BE49-F238E27FC236}">
                <a16:creationId xmlns:a16="http://schemas.microsoft.com/office/drawing/2014/main" id="{E1BCC25C-F3C3-4A9C-BCCA-F505C9D210FC}"/>
              </a:ext>
            </a:extLst>
          </p:cNvPr>
          <p:cNvPicPr/>
          <p:nvPr/>
        </p:nvPicPr>
        <p:blipFill>
          <a:blip r:embed="rId9">
            <a:extLst>
              <a:ext uri="{28A0092B-C50C-407E-A947-70E740481C1C}">
                <a14:useLocalDpi xmlns:a14="http://schemas.microsoft.com/office/drawing/2010/main" val="0"/>
              </a:ext>
            </a:extLst>
          </a:blip>
          <a:srcRect l="9521" t="3172" r="12849" b="4247"/>
          <a:stretch>
            <a:fillRect/>
          </a:stretch>
        </p:blipFill>
        <p:spPr bwMode="auto">
          <a:xfrm>
            <a:off x="4461376" y="2918460"/>
            <a:ext cx="1908944" cy="1409914"/>
          </a:xfrm>
          <a:prstGeom prst="rect">
            <a:avLst/>
          </a:prstGeom>
          <a:noFill/>
          <a:ln>
            <a:noFill/>
          </a:ln>
        </p:spPr>
      </p:pic>
      <p:sp>
        <p:nvSpPr>
          <p:cNvPr id="15" name="TextBox 14">
            <a:extLst>
              <a:ext uri="{FF2B5EF4-FFF2-40B4-BE49-F238E27FC236}">
                <a16:creationId xmlns:a16="http://schemas.microsoft.com/office/drawing/2014/main" id="{C3D3CFD8-9102-473A-9EED-781EC55DF274}"/>
              </a:ext>
            </a:extLst>
          </p:cNvPr>
          <p:cNvSpPr txBox="1"/>
          <p:nvPr/>
        </p:nvSpPr>
        <p:spPr>
          <a:xfrm>
            <a:off x="1947721" y="2020425"/>
            <a:ext cx="2279219" cy="523220"/>
          </a:xfrm>
          <a:prstGeom prst="rect">
            <a:avLst/>
          </a:prstGeom>
          <a:noFill/>
        </p:spPr>
        <p:txBody>
          <a:bodyPr wrap="square" rtlCol="0">
            <a:spAutoFit/>
          </a:bodyPr>
          <a:lstStyle/>
          <a:p>
            <a:pPr algn="ctr"/>
            <a:r>
              <a:rPr lang="fr-FR" kern="0">
                <a:effectLst/>
                <a:latin typeface="+mn-lt"/>
                <a:ea typeface="Times New Roman" panose="02020603050405020304" pitchFamily="18" charset="0"/>
              </a:rPr>
              <a:t>NGUỒN QUINT-PS-100-240AC/24DC/5</a:t>
            </a:r>
            <a:endParaRPr lang="en-US" dirty="0">
              <a:latin typeface="+mn-lt"/>
            </a:endParaRPr>
          </a:p>
        </p:txBody>
      </p:sp>
      <p:sp>
        <p:nvSpPr>
          <p:cNvPr id="16" name="TextBox 15">
            <a:extLst>
              <a:ext uri="{FF2B5EF4-FFF2-40B4-BE49-F238E27FC236}">
                <a16:creationId xmlns:a16="http://schemas.microsoft.com/office/drawing/2014/main" id="{84C65D5E-F889-4BB6-BDFD-3EBD9002CAAB}"/>
              </a:ext>
            </a:extLst>
          </p:cNvPr>
          <p:cNvSpPr txBox="1"/>
          <p:nvPr/>
        </p:nvSpPr>
        <p:spPr>
          <a:xfrm>
            <a:off x="4226940" y="2067104"/>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TERMINAL</a:t>
            </a:r>
            <a:endParaRPr lang="en-US" dirty="0">
              <a:latin typeface="+mn-lt"/>
            </a:endParaRPr>
          </a:p>
        </p:txBody>
      </p:sp>
      <p:sp>
        <p:nvSpPr>
          <p:cNvPr id="17" name="TextBox 16">
            <a:extLst>
              <a:ext uri="{FF2B5EF4-FFF2-40B4-BE49-F238E27FC236}">
                <a16:creationId xmlns:a16="http://schemas.microsoft.com/office/drawing/2014/main" id="{4E4E78BC-1B36-4557-9E6A-8D2EBC8EE588}"/>
              </a:ext>
            </a:extLst>
          </p:cNvPr>
          <p:cNvSpPr txBox="1"/>
          <p:nvPr/>
        </p:nvSpPr>
        <p:spPr>
          <a:xfrm>
            <a:off x="6555961" y="2067104"/>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SLIM RELAY</a:t>
            </a:r>
            <a:endParaRPr lang="en-US" dirty="0">
              <a:latin typeface="+mn-lt"/>
            </a:endParaRPr>
          </a:p>
        </p:txBody>
      </p:sp>
      <p:sp>
        <p:nvSpPr>
          <p:cNvPr id="18" name="TextBox 17">
            <a:extLst>
              <a:ext uri="{FF2B5EF4-FFF2-40B4-BE49-F238E27FC236}">
                <a16:creationId xmlns:a16="http://schemas.microsoft.com/office/drawing/2014/main" id="{CF43AFFA-329B-4F88-AA2E-2F824799C9CE}"/>
              </a:ext>
            </a:extLst>
          </p:cNvPr>
          <p:cNvSpPr txBox="1"/>
          <p:nvPr/>
        </p:nvSpPr>
        <p:spPr>
          <a:xfrm>
            <a:off x="0" y="4372174"/>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NEMA 23</a:t>
            </a:r>
            <a:endParaRPr lang="en-US" dirty="0">
              <a:latin typeface="+mn-lt"/>
            </a:endParaRPr>
          </a:p>
        </p:txBody>
      </p:sp>
      <p:sp>
        <p:nvSpPr>
          <p:cNvPr id="19" name="TextBox 18">
            <a:extLst>
              <a:ext uri="{FF2B5EF4-FFF2-40B4-BE49-F238E27FC236}">
                <a16:creationId xmlns:a16="http://schemas.microsoft.com/office/drawing/2014/main" id="{DFE20812-61BB-48B9-AD5C-CEE5900811BF}"/>
              </a:ext>
            </a:extLst>
          </p:cNvPr>
          <p:cNvSpPr txBox="1"/>
          <p:nvPr/>
        </p:nvSpPr>
        <p:spPr>
          <a:xfrm>
            <a:off x="1832541" y="4372173"/>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DRIVER TB6600</a:t>
            </a:r>
            <a:endParaRPr lang="en-US" dirty="0">
              <a:latin typeface="+mn-lt"/>
            </a:endParaRPr>
          </a:p>
        </p:txBody>
      </p:sp>
      <p:sp>
        <p:nvSpPr>
          <p:cNvPr id="20" name="TextBox 19">
            <a:extLst>
              <a:ext uri="{FF2B5EF4-FFF2-40B4-BE49-F238E27FC236}">
                <a16:creationId xmlns:a16="http://schemas.microsoft.com/office/drawing/2014/main" id="{C150965C-0C12-40E1-866D-1B1850A018DD}"/>
              </a:ext>
            </a:extLst>
          </p:cNvPr>
          <p:cNvSpPr txBox="1"/>
          <p:nvPr/>
        </p:nvSpPr>
        <p:spPr>
          <a:xfrm>
            <a:off x="4226940" y="4410979"/>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BƠM MINI</a:t>
            </a:r>
            <a:endParaRPr lang="en-US" dirty="0">
              <a:latin typeface="+mn-lt"/>
            </a:endParaRPr>
          </a:p>
        </p:txBody>
      </p:sp>
      <p:sp>
        <p:nvSpPr>
          <p:cNvPr id="21" name="TextBox 20">
            <a:extLst>
              <a:ext uri="{FF2B5EF4-FFF2-40B4-BE49-F238E27FC236}">
                <a16:creationId xmlns:a16="http://schemas.microsoft.com/office/drawing/2014/main" id="{61CD8850-E396-4D30-B4F3-F26F8C70F7B3}"/>
              </a:ext>
            </a:extLst>
          </p:cNvPr>
          <p:cNvSpPr txBox="1"/>
          <p:nvPr/>
        </p:nvSpPr>
        <p:spPr>
          <a:xfrm>
            <a:off x="6737121" y="4424053"/>
            <a:ext cx="2279219" cy="307777"/>
          </a:xfrm>
          <a:prstGeom prst="rect">
            <a:avLst/>
          </a:prstGeom>
          <a:noFill/>
        </p:spPr>
        <p:txBody>
          <a:bodyPr wrap="square" rtlCol="0">
            <a:spAutoFit/>
          </a:bodyPr>
          <a:lstStyle/>
          <a:p>
            <a:pPr algn="ctr"/>
            <a:r>
              <a:rPr lang="en-US" kern="0">
                <a:effectLst/>
                <a:latin typeface="+mn-lt"/>
                <a:ea typeface="Times New Roman" panose="02020603050405020304" pitchFamily="18" charset="0"/>
              </a:rPr>
              <a:t>CẢM BIẾN E3F-DS30C4</a:t>
            </a:r>
            <a:endParaRPr lang="en-US" dirty="0">
              <a:latin typeface="+mn-lt"/>
            </a:endParaRPr>
          </a:p>
        </p:txBody>
      </p:sp>
      <p:pic>
        <p:nvPicPr>
          <p:cNvPr id="10" name="Picture 9">
            <a:extLst>
              <a:ext uri="{FF2B5EF4-FFF2-40B4-BE49-F238E27FC236}">
                <a16:creationId xmlns:a16="http://schemas.microsoft.com/office/drawing/2014/main" id="{1B81A026-1D83-471A-BC37-81D415F252F6}"/>
              </a:ext>
            </a:extLst>
          </p:cNvPr>
          <p:cNvPicPr>
            <a:picLocks noChangeAspect="1"/>
          </p:cNvPicPr>
          <p:nvPr/>
        </p:nvPicPr>
        <p:blipFill rotWithShape="1">
          <a:blip r:embed="rId10"/>
          <a:srcRect b="5466"/>
          <a:stretch/>
        </p:blipFill>
        <p:spPr>
          <a:xfrm>
            <a:off x="2431910" y="468590"/>
            <a:ext cx="1200345" cy="1456187"/>
          </a:xfrm>
          <a:prstGeom prst="rect">
            <a:avLst/>
          </a:prstGeom>
        </p:spPr>
      </p:pic>
      <p:pic>
        <p:nvPicPr>
          <p:cNvPr id="12" name="Picture 11">
            <a:extLst>
              <a:ext uri="{FF2B5EF4-FFF2-40B4-BE49-F238E27FC236}">
                <a16:creationId xmlns:a16="http://schemas.microsoft.com/office/drawing/2014/main" id="{22A5439D-DF83-4F99-A5E5-8EF4F402A97F}"/>
              </a:ext>
            </a:extLst>
          </p:cNvPr>
          <p:cNvPicPr>
            <a:picLocks noChangeAspect="1"/>
          </p:cNvPicPr>
          <p:nvPr/>
        </p:nvPicPr>
        <p:blipFill>
          <a:blip r:embed="rId11"/>
          <a:stretch>
            <a:fillRect/>
          </a:stretch>
        </p:blipFill>
        <p:spPr>
          <a:xfrm>
            <a:off x="6911554" y="417771"/>
            <a:ext cx="1568032" cy="1568032"/>
          </a:xfrm>
          <a:prstGeom prst="rect">
            <a:avLst/>
          </a:prstGeom>
        </p:spPr>
      </p:pic>
    </p:spTree>
    <p:extLst>
      <p:ext uri="{BB962C8B-B14F-4D97-AF65-F5344CB8AC3E}">
        <p14:creationId xmlns:p14="http://schemas.microsoft.com/office/powerpoint/2010/main" val="218843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263380" y="-63795"/>
            <a:ext cx="4796639"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Các thiết bị sử dụng trong hệ thống</a:t>
            </a:r>
            <a:endParaRPr lang="en-US" sz="2000" dirty="0">
              <a:latin typeface="+mn-lt"/>
            </a:endParaRPr>
          </a:p>
        </p:txBody>
      </p:sp>
      <p:sp>
        <p:nvSpPr>
          <p:cNvPr id="20" name="TextBox 19">
            <a:extLst>
              <a:ext uri="{FF2B5EF4-FFF2-40B4-BE49-F238E27FC236}">
                <a16:creationId xmlns:a16="http://schemas.microsoft.com/office/drawing/2014/main" id="{6B3E8AED-92AD-FEE7-7543-0C19464E9DCA}"/>
              </a:ext>
            </a:extLst>
          </p:cNvPr>
          <p:cNvSpPr txBox="1"/>
          <p:nvPr/>
        </p:nvSpPr>
        <p:spPr>
          <a:xfrm>
            <a:off x="494090" y="2089462"/>
            <a:ext cx="2423532" cy="307777"/>
          </a:xfrm>
          <a:prstGeom prst="rect">
            <a:avLst/>
          </a:prstGeom>
          <a:noFill/>
        </p:spPr>
        <p:txBody>
          <a:bodyPr wrap="square" rtlCol="0">
            <a:spAutoFit/>
          </a:bodyPr>
          <a:lstStyle/>
          <a:p>
            <a:pPr algn="ctr"/>
            <a:r>
              <a:rPr lang="en-US">
                <a:latin typeface="+mn-lt"/>
              </a:rPr>
              <a:t>MOTOR JGY370 40 RPM</a:t>
            </a:r>
            <a:endParaRPr lang="en-US" dirty="0">
              <a:solidFill>
                <a:schemeClr val="bg1"/>
              </a:solidFill>
              <a:latin typeface="+mn-lt"/>
            </a:endParaRPr>
          </a:p>
        </p:txBody>
      </p:sp>
      <p:sp>
        <p:nvSpPr>
          <p:cNvPr id="21" name="TextBox 20">
            <a:extLst>
              <a:ext uri="{FF2B5EF4-FFF2-40B4-BE49-F238E27FC236}">
                <a16:creationId xmlns:a16="http://schemas.microsoft.com/office/drawing/2014/main" id="{BD9545BE-0203-5837-6477-8287510C7B35}"/>
              </a:ext>
            </a:extLst>
          </p:cNvPr>
          <p:cNvSpPr txBox="1"/>
          <p:nvPr/>
        </p:nvSpPr>
        <p:spPr>
          <a:xfrm>
            <a:off x="3260844" y="2089461"/>
            <a:ext cx="2283070" cy="307777"/>
          </a:xfrm>
          <a:prstGeom prst="rect">
            <a:avLst/>
          </a:prstGeom>
          <a:noFill/>
        </p:spPr>
        <p:txBody>
          <a:bodyPr wrap="square" rtlCol="0">
            <a:spAutoFit/>
          </a:bodyPr>
          <a:lstStyle/>
          <a:p>
            <a:pPr algn="ctr"/>
            <a:r>
              <a:rPr lang="en-US">
                <a:latin typeface="+mn-lt"/>
              </a:rPr>
              <a:t>CỤM VAN VQ11100</a:t>
            </a:r>
            <a:endParaRPr lang="en-US" dirty="0">
              <a:solidFill>
                <a:schemeClr val="bg1"/>
              </a:solidFill>
              <a:latin typeface="+mn-lt"/>
            </a:endParaRPr>
          </a:p>
        </p:txBody>
      </p:sp>
      <p:sp>
        <p:nvSpPr>
          <p:cNvPr id="22" name="TextBox 21">
            <a:extLst>
              <a:ext uri="{FF2B5EF4-FFF2-40B4-BE49-F238E27FC236}">
                <a16:creationId xmlns:a16="http://schemas.microsoft.com/office/drawing/2014/main" id="{F39B152F-4A18-F567-813B-ED769BA3DE04}"/>
              </a:ext>
            </a:extLst>
          </p:cNvPr>
          <p:cNvSpPr txBox="1"/>
          <p:nvPr/>
        </p:nvSpPr>
        <p:spPr>
          <a:xfrm>
            <a:off x="5713003" y="2099403"/>
            <a:ext cx="2946345" cy="306109"/>
          </a:xfrm>
          <a:prstGeom prst="rect">
            <a:avLst/>
          </a:prstGeom>
          <a:noFill/>
        </p:spPr>
        <p:txBody>
          <a:bodyPr wrap="square">
            <a:spAutoFit/>
          </a:bodyPr>
          <a:lstStyle/>
          <a:p>
            <a:pPr algn="ctr">
              <a:lnSpc>
                <a:spcPct val="107000"/>
              </a:lnSpc>
              <a:spcAft>
                <a:spcPts val="800"/>
              </a:spcAft>
            </a:pPr>
            <a:r>
              <a:rPr lang="en-US">
                <a:solidFill>
                  <a:srgbClr val="000000"/>
                </a:solidFill>
                <a:effectLst/>
                <a:latin typeface="+mn-lt"/>
                <a:ea typeface="Calibri" panose="020F0502020204030204" pitchFamily="34" charset="0"/>
                <a:cs typeface="Times New Roman" panose="02020603050405020304" pitchFamily="18" charset="0"/>
              </a:rPr>
              <a:t>XILANH KÉP</a:t>
            </a:r>
            <a:endParaRPr lang="en-US" sz="1200" dirty="0">
              <a:effectLst/>
              <a:latin typeface="+mn-lt"/>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BEDD72F-6A5D-E19F-B24A-DB5785FCC3CD}"/>
              </a:ext>
            </a:extLst>
          </p:cNvPr>
          <p:cNvSpPr txBox="1"/>
          <p:nvPr/>
        </p:nvSpPr>
        <p:spPr>
          <a:xfrm>
            <a:off x="3020725" y="4314900"/>
            <a:ext cx="3102550" cy="375552"/>
          </a:xfrm>
          <a:prstGeom prst="rect">
            <a:avLst/>
          </a:prstGeom>
          <a:noFill/>
        </p:spPr>
        <p:txBody>
          <a:bodyPr wrap="square">
            <a:spAutoFit/>
          </a:bodyPr>
          <a:lstStyle/>
          <a:p>
            <a:pPr marL="0" marR="0" indent="457200">
              <a:lnSpc>
                <a:spcPct val="150000"/>
              </a:lnSpc>
              <a:spcBef>
                <a:spcPts val="0"/>
              </a:spcBef>
              <a:spcAft>
                <a:spcPts val="0"/>
              </a:spcAft>
            </a:pPr>
            <a:r>
              <a:rPr lang="en-US">
                <a:latin typeface="+mn-lt"/>
                <a:ea typeface="Times New Roman" panose="02020603050405020304" pitchFamily="18" charset="0"/>
              </a:rPr>
              <a:t>DRIVER TB6500</a:t>
            </a:r>
            <a:endParaRPr lang="en-US" sz="1400">
              <a:effectLst/>
              <a:latin typeface="+mn-lt"/>
              <a:ea typeface="Times New Roman" panose="02020603050405020304" pitchFamily="18" charset="0"/>
            </a:endParaRPr>
          </a:p>
        </p:txBody>
      </p:sp>
      <p:pic>
        <p:nvPicPr>
          <p:cNvPr id="2" name="Picture 1">
            <a:extLst>
              <a:ext uri="{FF2B5EF4-FFF2-40B4-BE49-F238E27FC236}">
                <a16:creationId xmlns:a16="http://schemas.microsoft.com/office/drawing/2014/main" id="{4E58DC2F-8580-3253-08B5-01FD76C0E39E}"/>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26" name="Picture 25">
            <a:extLst>
              <a:ext uri="{FF2B5EF4-FFF2-40B4-BE49-F238E27FC236}">
                <a16:creationId xmlns:a16="http://schemas.microsoft.com/office/drawing/2014/main" id="{12F9AE16-CE27-42D7-870D-1F69747A5162}"/>
              </a:ext>
            </a:extLst>
          </p:cNvPr>
          <p:cNvPicPr/>
          <p:nvPr/>
        </p:nvPicPr>
        <p:blipFill rotWithShape="1">
          <a:blip r:embed="rId4">
            <a:extLst>
              <a:ext uri="{28A0092B-C50C-407E-A947-70E740481C1C}">
                <a14:useLocalDpi xmlns:a14="http://schemas.microsoft.com/office/drawing/2010/main" val="0"/>
              </a:ext>
            </a:extLst>
          </a:blip>
          <a:srcRect r="4726"/>
          <a:stretch/>
        </p:blipFill>
        <p:spPr bwMode="auto">
          <a:xfrm>
            <a:off x="3438368" y="378111"/>
            <a:ext cx="1928022" cy="1568908"/>
          </a:xfrm>
          <a:prstGeom prst="rect">
            <a:avLst/>
          </a:prstGeom>
          <a:noFill/>
          <a:ln>
            <a:noFill/>
          </a:ln>
          <a:extLst>
            <a:ext uri="{53640926-AAD7-44D8-BBD7-CCE9431645EC}">
              <a14:shadowObscured xmlns:a14="http://schemas.microsoft.com/office/drawing/2010/main"/>
            </a:ext>
          </a:extLst>
        </p:spPr>
      </p:pic>
      <p:pic>
        <p:nvPicPr>
          <p:cNvPr id="27" name="Picture 26" descr="Xi lanh khí nén trục kép TN (hành trình 10 - 100mm)">
            <a:extLst>
              <a:ext uri="{FF2B5EF4-FFF2-40B4-BE49-F238E27FC236}">
                <a16:creationId xmlns:a16="http://schemas.microsoft.com/office/drawing/2014/main" id="{B74DA2B1-82E2-4177-867C-0F4B9D5D0927}"/>
              </a:ext>
            </a:extLst>
          </p:cNvPr>
          <p:cNvPicPr/>
          <p:nvPr/>
        </p:nvPicPr>
        <p:blipFill>
          <a:blip r:embed="rId5">
            <a:extLst>
              <a:ext uri="{28A0092B-C50C-407E-A947-70E740481C1C}">
                <a14:useLocalDpi xmlns:a14="http://schemas.microsoft.com/office/drawing/2010/main" val="0"/>
              </a:ext>
            </a:extLst>
          </a:blip>
          <a:srcRect t="19514" b="16965"/>
          <a:stretch>
            <a:fillRect/>
          </a:stretch>
        </p:blipFill>
        <p:spPr bwMode="auto">
          <a:xfrm>
            <a:off x="6004209" y="419384"/>
            <a:ext cx="2363935" cy="1532568"/>
          </a:xfrm>
          <a:prstGeom prst="rect">
            <a:avLst/>
          </a:prstGeom>
          <a:noFill/>
          <a:ln>
            <a:noFill/>
          </a:ln>
        </p:spPr>
      </p:pic>
      <p:pic>
        <p:nvPicPr>
          <p:cNvPr id="28" name="Picture 27" descr="bán 90 degree 12 volt worm drive motors, chất lượng tốt 90 degree 12 volt  worm drive motors nhà sản xuất">
            <a:extLst>
              <a:ext uri="{FF2B5EF4-FFF2-40B4-BE49-F238E27FC236}">
                <a16:creationId xmlns:a16="http://schemas.microsoft.com/office/drawing/2014/main" id="{126B5BAD-A62A-4110-9F25-6E416F7965DA}"/>
              </a:ext>
            </a:extLst>
          </p:cNvPr>
          <p:cNvPicPr/>
          <p:nvPr/>
        </p:nvPicPr>
        <p:blipFill rotWithShape="1">
          <a:blip r:embed="rId6">
            <a:extLst>
              <a:ext uri="{28A0092B-C50C-407E-A947-70E740481C1C}">
                <a14:useLocalDpi xmlns:a14="http://schemas.microsoft.com/office/drawing/2010/main" val="0"/>
              </a:ext>
            </a:extLst>
          </a:blip>
          <a:srcRect l="5995" t="7277" r="3861" b="9330"/>
          <a:stretch/>
        </p:blipFill>
        <p:spPr bwMode="auto">
          <a:xfrm>
            <a:off x="631664" y="383044"/>
            <a:ext cx="2168885" cy="1563975"/>
          </a:xfrm>
          <a:prstGeom prst="rect">
            <a:avLst/>
          </a:prstGeom>
          <a:noFill/>
          <a:ln>
            <a:noFill/>
          </a:ln>
          <a:extLst>
            <a:ext uri="{53640926-AAD7-44D8-BBD7-CCE9431645EC}">
              <a14:shadowObscured xmlns:a14="http://schemas.microsoft.com/office/drawing/2010/main"/>
            </a:ext>
          </a:extLst>
        </p:spPr>
      </p:pic>
      <p:pic>
        <p:nvPicPr>
          <p:cNvPr id="29" name="Picture 28" descr="Mạch điều khiển động cơ bước TB6550">
            <a:extLst>
              <a:ext uri="{FF2B5EF4-FFF2-40B4-BE49-F238E27FC236}">
                <a16:creationId xmlns:a16="http://schemas.microsoft.com/office/drawing/2014/main" id="{3D308512-DE59-4234-AC69-C544CC43CEA2}"/>
              </a:ext>
            </a:extLst>
          </p:cNvPr>
          <p:cNvPicPr/>
          <p:nvPr/>
        </p:nvPicPr>
        <p:blipFill>
          <a:blip r:embed="rId7" cstate="print">
            <a:extLst>
              <a:ext uri="{28A0092B-C50C-407E-A947-70E740481C1C}">
                <a14:useLocalDpi xmlns:a14="http://schemas.microsoft.com/office/drawing/2010/main" val="0"/>
              </a:ext>
            </a:extLst>
          </a:blip>
          <a:srcRect t="13966" b="15344"/>
          <a:stretch>
            <a:fillRect/>
          </a:stretch>
        </p:blipFill>
        <p:spPr bwMode="auto">
          <a:xfrm>
            <a:off x="3182996" y="2476428"/>
            <a:ext cx="2360918" cy="1751330"/>
          </a:xfrm>
          <a:prstGeom prst="rect">
            <a:avLst/>
          </a:prstGeom>
          <a:noFill/>
          <a:ln>
            <a:noFill/>
          </a:ln>
        </p:spPr>
      </p:pic>
    </p:spTree>
    <p:extLst>
      <p:ext uri="{BB962C8B-B14F-4D97-AF65-F5344CB8AC3E}">
        <p14:creationId xmlns:p14="http://schemas.microsoft.com/office/powerpoint/2010/main" val="4871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120518" y="77972"/>
            <a:ext cx="4902964"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Bản vẽ sơ đồ kết nối của hệ thống</a:t>
            </a:r>
            <a:endParaRPr lang="en-US" sz="2000" dirty="0">
              <a:latin typeface="+mn-lt"/>
            </a:endParaRPr>
          </a:p>
        </p:txBody>
      </p:sp>
      <p:sp>
        <p:nvSpPr>
          <p:cNvPr id="8" name="TextBox 7">
            <a:extLst>
              <a:ext uri="{FF2B5EF4-FFF2-40B4-BE49-F238E27FC236}">
                <a16:creationId xmlns:a16="http://schemas.microsoft.com/office/drawing/2014/main" id="{E7886D9E-5FCB-3A05-0387-EA84D45BD5F4}"/>
              </a:ext>
            </a:extLst>
          </p:cNvPr>
          <p:cNvSpPr txBox="1"/>
          <p:nvPr/>
        </p:nvSpPr>
        <p:spPr>
          <a:xfrm>
            <a:off x="2316539" y="4443737"/>
            <a:ext cx="3693042" cy="375552"/>
          </a:xfrm>
          <a:prstGeom prst="rect">
            <a:avLst/>
          </a:prstGeom>
          <a:noFill/>
        </p:spPr>
        <p:txBody>
          <a:bodyPr wrap="square">
            <a:spAutoFit/>
          </a:bodyPr>
          <a:lstStyle/>
          <a:p>
            <a:pPr marL="0" marR="0" indent="457200" algn="ctr">
              <a:lnSpc>
                <a:spcPct val="150000"/>
              </a:lnSpc>
              <a:spcBef>
                <a:spcPts val="0"/>
              </a:spcBef>
              <a:spcAft>
                <a:spcPts val="0"/>
              </a:spcAft>
            </a:pPr>
            <a:r>
              <a:rPr lang="en-US">
                <a:latin typeface="+mn-lt"/>
                <a:ea typeface="Times New Roman" panose="02020603050405020304" pitchFamily="18" charset="0"/>
              </a:rPr>
              <a:t>Bản vẽ nguồn</a:t>
            </a:r>
            <a:endParaRPr lang="en-US" sz="1400">
              <a:effectLst/>
              <a:latin typeface="+mn-lt"/>
              <a:ea typeface="Times New Roman" panose="02020603050405020304" pitchFamily="18" charset="0"/>
            </a:endParaRPr>
          </a:p>
        </p:txBody>
      </p:sp>
      <p:pic>
        <p:nvPicPr>
          <p:cNvPr id="2" name="Picture 1">
            <a:extLst>
              <a:ext uri="{FF2B5EF4-FFF2-40B4-BE49-F238E27FC236}">
                <a16:creationId xmlns:a16="http://schemas.microsoft.com/office/drawing/2014/main" id="{ECB05AC0-0386-D449-AC3C-313B946D2629}"/>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6" name="Picture 5">
            <a:extLst>
              <a:ext uri="{FF2B5EF4-FFF2-40B4-BE49-F238E27FC236}">
                <a16:creationId xmlns:a16="http://schemas.microsoft.com/office/drawing/2014/main" id="{1EC581FC-AFBA-4489-B3A3-78B39CC0FCD1}"/>
              </a:ext>
            </a:extLst>
          </p:cNvPr>
          <p:cNvPicPr/>
          <p:nvPr/>
        </p:nvPicPr>
        <p:blipFill>
          <a:blip r:embed="rId4"/>
          <a:stretch>
            <a:fillRect/>
          </a:stretch>
        </p:blipFill>
        <p:spPr>
          <a:xfrm>
            <a:off x="1691756" y="511987"/>
            <a:ext cx="5580380" cy="3948430"/>
          </a:xfrm>
          <a:prstGeom prst="rect">
            <a:avLst/>
          </a:prstGeom>
        </p:spPr>
      </p:pic>
    </p:spTree>
    <p:extLst>
      <p:ext uri="{BB962C8B-B14F-4D97-AF65-F5344CB8AC3E}">
        <p14:creationId xmlns:p14="http://schemas.microsoft.com/office/powerpoint/2010/main" val="1090691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120518" y="77972"/>
            <a:ext cx="4902964"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Bản vẽ sơ đồ kết nối của hệ thống</a:t>
            </a:r>
            <a:endParaRPr lang="en-US" sz="2000" dirty="0">
              <a:latin typeface="+mn-lt"/>
            </a:endParaRPr>
          </a:p>
        </p:txBody>
      </p:sp>
      <p:sp>
        <p:nvSpPr>
          <p:cNvPr id="9" name="TextBox 8">
            <a:extLst>
              <a:ext uri="{FF2B5EF4-FFF2-40B4-BE49-F238E27FC236}">
                <a16:creationId xmlns:a16="http://schemas.microsoft.com/office/drawing/2014/main" id="{D8DE3468-14E3-E3B9-C122-8AA2A0B1F939}"/>
              </a:ext>
            </a:extLst>
          </p:cNvPr>
          <p:cNvSpPr txBox="1"/>
          <p:nvPr/>
        </p:nvSpPr>
        <p:spPr>
          <a:xfrm>
            <a:off x="2390140" y="4470548"/>
            <a:ext cx="3693042" cy="375552"/>
          </a:xfrm>
          <a:prstGeom prst="rect">
            <a:avLst/>
          </a:prstGeom>
          <a:noFill/>
        </p:spPr>
        <p:txBody>
          <a:bodyPr wrap="square">
            <a:spAutoFit/>
          </a:bodyPr>
          <a:lstStyle/>
          <a:p>
            <a:pPr marL="0" marR="0" indent="457200" algn="ctr">
              <a:lnSpc>
                <a:spcPct val="150000"/>
              </a:lnSpc>
              <a:spcBef>
                <a:spcPts val="0"/>
              </a:spcBef>
              <a:spcAft>
                <a:spcPts val="0"/>
              </a:spcAft>
            </a:pPr>
            <a:r>
              <a:rPr lang="en-US">
                <a:latin typeface="+mn-lt"/>
                <a:ea typeface="Times New Roman" panose="02020603050405020304" pitchFamily="18" charset="0"/>
              </a:rPr>
              <a:t>Bản vẽ kết nối PLC</a:t>
            </a:r>
            <a:endParaRPr lang="en-US" sz="1400">
              <a:effectLst/>
              <a:latin typeface="+mn-lt"/>
              <a:ea typeface="Times New Roman" panose="02020603050405020304" pitchFamily="18" charset="0"/>
            </a:endParaRPr>
          </a:p>
        </p:txBody>
      </p:sp>
      <p:pic>
        <p:nvPicPr>
          <p:cNvPr id="5" name="Picture 4">
            <a:extLst>
              <a:ext uri="{FF2B5EF4-FFF2-40B4-BE49-F238E27FC236}">
                <a16:creationId xmlns:a16="http://schemas.microsoft.com/office/drawing/2014/main" id="{9D9A4DDD-8187-3CB6-12E9-C0FDC3152ABB}"/>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4" name="Picture 3">
            <a:extLst>
              <a:ext uri="{FF2B5EF4-FFF2-40B4-BE49-F238E27FC236}">
                <a16:creationId xmlns:a16="http://schemas.microsoft.com/office/drawing/2014/main" id="{75D6F8C4-3E69-46BD-90FC-EAFEBCBB8F00}"/>
              </a:ext>
            </a:extLst>
          </p:cNvPr>
          <p:cNvPicPr>
            <a:picLocks noChangeAspect="1"/>
          </p:cNvPicPr>
          <p:nvPr/>
        </p:nvPicPr>
        <p:blipFill>
          <a:blip r:embed="rId4"/>
          <a:stretch>
            <a:fillRect/>
          </a:stretch>
        </p:blipFill>
        <p:spPr>
          <a:xfrm>
            <a:off x="2000971" y="690887"/>
            <a:ext cx="5142057" cy="3642121"/>
          </a:xfrm>
          <a:prstGeom prst="rect">
            <a:avLst/>
          </a:prstGeom>
        </p:spPr>
      </p:pic>
    </p:spTree>
    <p:extLst>
      <p:ext uri="{BB962C8B-B14F-4D97-AF65-F5344CB8AC3E}">
        <p14:creationId xmlns:p14="http://schemas.microsoft.com/office/powerpoint/2010/main" val="848221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120518" y="77972"/>
            <a:ext cx="4902964"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Bản vẽ sơ đồ kết nối của hệ thống</a:t>
            </a:r>
            <a:endParaRPr lang="en-US" sz="2000" dirty="0">
              <a:latin typeface="+mn-lt"/>
            </a:endParaRPr>
          </a:p>
        </p:txBody>
      </p:sp>
      <p:sp>
        <p:nvSpPr>
          <p:cNvPr id="7" name="TextBox 6">
            <a:extLst>
              <a:ext uri="{FF2B5EF4-FFF2-40B4-BE49-F238E27FC236}">
                <a16:creationId xmlns:a16="http://schemas.microsoft.com/office/drawing/2014/main" id="{98C84CA5-43F5-447C-BABC-F1BF720163BD}"/>
              </a:ext>
            </a:extLst>
          </p:cNvPr>
          <p:cNvSpPr txBox="1"/>
          <p:nvPr/>
        </p:nvSpPr>
        <p:spPr>
          <a:xfrm>
            <a:off x="-302721" y="4434776"/>
            <a:ext cx="9144000" cy="375552"/>
          </a:xfrm>
          <a:prstGeom prst="rect">
            <a:avLst/>
          </a:prstGeom>
          <a:noFill/>
        </p:spPr>
        <p:txBody>
          <a:bodyPr wrap="square">
            <a:spAutoFit/>
          </a:bodyPr>
          <a:lstStyle/>
          <a:p>
            <a:pPr marL="0" marR="0" indent="457200" algn="ctr">
              <a:lnSpc>
                <a:spcPct val="150000"/>
              </a:lnSpc>
              <a:spcBef>
                <a:spcPts val="0"/>
              </a:spcBef>
              <a:spcAft>
                <a:spcPts val="0"/>
              </a:spcAft>
            </a:pPr>
            <a:r>
              <a:rPr lang="en-US">
                <a:latin typeface="+mn-lt"/>
                <a:ea typeface="Times New Roman" panose="02020603050405020304" pitchFamily="18" charset="0"/>
              </a:rPr>
              <a:t>Bản vẽ điều khiển</a:t>
            </a:r>
            <a:endParaRPr lang="en-US" sz="1400">
              <a:effectLst/>
              <a:latin typeface="+mn-lt"/>
              <a:ea typeface="Times New Roman" panose="02020603050405020304" pitchFamily="18" charset="0"/>
            </a:endParaRPr>
          </a:p>
        </p:txBody>
      </p:sp>
      <p:pic>
        <p:nvPicPr>
          <p:cNvPr id="2" name="Picture 1">
            <a:extLst>
              <a:ext uri="{FF2B5EF4-FFF2-40B4-BE49-F238E27FC236}">
                <a16:creationId xmlns:a16="http://schemas.microsoft.com/office/drawing/2014/main" id="{5F7E9B7F-5DCA-F0A0-2746-A14CFD6F1CD3}"/>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6" name="Picture 5">
            <a:extLst>
              <a:ext uri="{FF2B5EF4-FFF2-40B4-BE49-F238E27FC236}">
                <a16:creationId xmlns:a16="http://schemas.microsoft.com/office/drawing/2014/main" id="{23772971-1F77-454B-8176-B85CE30E2F82}"/>
              </a:ext>
            </a:extLst>
          </p:cNvPr>
          <p:cNvPicPr/>
          <p:nvPr/>
        </p:nvPicPr>
        <p:blipFill>
          <a:blip r:embed="rId4"/>
          <a:stretch>
            <a:fillRect/>
          </a:stretch>
        </p:blipFill>
        <p:spPr>
          <a:xfrm>
            <a:off x="1781810" y="481901"/>
            <a:ext cx="5580380" cy="3952875"/>
          </a:xfrm>
          <a:prstGeom prst="rect">
            <a:avLst/>
          </a:prstGeom>
        </p:spPr>
      </p:pic>
    </p:spTree>
    <p:extLst>
      <p:ext uri="{BB962C8B-B14F-4D97-AF65-F5344CB8AC3E}">
        <p14:creationId xmlns:p14="http://schemas.microsoft.com/office/powerpoint/2010/main" val="894255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12" name="Google Shape;895;p36">
            <a:extLst>
              <a:ext uri="{FF2B5EF4-FFF2-40B4-BE49-F238E27FC236}">
                <a16:creationId xmlns:a16="http://schemas.microsoft.com/office/drawing/2014/main" id="{BD1D1D09-8DD3-4566-9E9E-9F261C6B9957}"/>
              </a:ext>
            </a:extLst>
          </p:cNvPr>
          <p:cNvSpPr txBox="1">
            <a:spLocks/>
          </p:cNvSpPr>
          <p:nvPr/>
        </p:nvSpPr>
        <p:spPr>
          <a:xfrm>
            <a:off x="2320087" y="118289"/>
            <a:ext cx="4163584"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Lưu đồ giải thuật</a:t>
            </a:r>
            <a:endParaRPr lang="en-US" sz="2000" dirty="0">
              <a:latin typeface="+mn-lt"/>
            </a:endParaRPr>
          </a:p>
        </p:txBody>
      </p:sp>
      <p:sp>
        <p:nvSpPr>
          <p:cNvPr id="13" name="Google Shape;895;p36">
            <a:extLst>
              <a:ext uri="{FF2B5EF4-FFF2-40B4-BE49-F238E27FC236}">
                <a16:creationId xmlns:a16="http://schemas.microsoft.com/office/drawing/2014/main" id="{241A2C9C-0F08-48B0-808E-4AE2CAC089A4}"/>
              </a:ext>
            </a:extLst>
          </p:cNvPr>
          <p:cNvSpPr txBox="1">
            <a:spLocks/>
          </p:cNvSpPr>
          <p:nvPr/>
        </p:nvSpPr>
        <p:spPr>
          <a:xfrm>
            <a:off x="2514209" y="3915784"/>
            <a:ext cx="4416425" cy="393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1600" b="0">
                <a:latin typeface="+mn-lt"/>
              </a:rPr>
              <a:t>Lưu đồ chế độ Manual</a:t>
            </a:r>
            <a:endParaRPr lang="en-US" sz="1600" b="0" dirty="0">
              <a:latin typeface="+mn-lt"/>
            </a:endParaRPr>
          </a:p>
        </p:txBody>
      </p:sp>
      <p:sp>
        <p:nvSpPr>
          <p:cNvPr id="15" name="Google Shape;895;p36">
            <a:extLst>
              <a:ext uri="{FF2B5EF4-FFF2-40B4-BE49-F238E27FC236}">
                <a16:creationId xmlns:a16="http://schemas.microsoft.com/office/drawing/2014/main" id="{C5D187D6-CD32-439F-906F-1AC589F57046}"/>
              </a:ext>
            </a:extLst>
          </p:cNvPr>
          <p:cNvSpPr txBox="1">
            <a:spLocks/>
          </p:cNvSpPr>
          <p:nvPr/>
        </p:nvSpPr>
        <p:spPr>
          <a:xfrm>
            <a:off x="1833093" y="4704407"/>
            <a:ext cx="2131163" cy="3930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1600" b="0" dirty="0" err="1">
                <a:latin typeface="+mn-lt"/>
              </a:rPr>
              <a:t>Lưu</a:t>
            </a:r>
            <a:r>
              <a:rPr lang="en-US" sz="1600" b="0" dirty="0">
                <a:latin typeface="+mn-lt"/>
              </a:rPr>
              <a:t> </a:t>
            </a:r>
            <a:r>
              <a:rPr lang="en-US" sz="1600" b="0" dirty="0" err="1">
                <a:latin typeface="+mn-lt"/>
              </a:rPr>
              <a:t>đồ</a:t>
            </a:r>
            <a:r>
              <a:rPr lang="en-US" sz="1600" b="0" dirty="0">
                <a:latin typeface="+mn-lt"/>
              </a:rPr>
              <a:t> </a:t>
            </a:r>
            <a:r>
              <a:rPr lang="en-US" sz="1600" b="0" dirty="0" err="1">
                <a:latin typeface="+mn-lt"/>
              </a:rPr>
              <a:t>chế</a:t>
            </a:r>
            <a:r>
              <a:rPr lang="en-US" sz="1600" b="0" dirty="0">
                <a:latin typeface="+mn-lt"/>
              </a:rPr>
              <a:t> </a:t>
            </a:r>
            <a:r>
              <a:rPr lang="en-US" sz="1600" b="0" dirty="0" err="1">
                <a:latin typeface="+mn-lt"/>
              </a:rPr>
              <a:t>độ</a:t>
            </a:r>
            <a:r>
              <a:rPr lang="en-US" sz="1600" b="0" dirty="0">
                <a:latin typeface="+mn-lt"/>
              </a:rPr>
              <a:t> Auto</a:t>
            </a:r>
          </a:p>
        </p:txBody>
      </p:sp>
      <p:pic>
        <p:nvPicPr>
          <p:cNvPr id="17" name="Picture 16">
            <a:extLst>
              <a:ext uri="{FF2B5EF4-FFF2-40B4-BE49-F238E27FC236}">
                <a16:creationId xmlns:a16="http://schemas.microsoft.com/office/drawing/2014/main" id="{12E09C2C-6D88-4BC1-B01F-A5D29F0A0475}"/>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8" name="Google Shape;895;p36">
            <a:extLst>
              <a:ext uri="{FF2B5EF4-FFF2-40B4-BE49-F238E27FC236}">
                <a16:creationId xmlns:a16="http://schemas.microsoft.com/office/drawing/2014/main" id="{A82CA74F-A7C0-4486-9678-91E61B8F9888}"/>
              </a:ext>
            </a:extLst>
          </p:cNvPr>
          <p:cNvSpPr txBox="1">
            <a:spLocks/>
          </p:cNvSpPr>
          <p:nvPr/>
        </p:nvSpPr>
        <p:spPr>
          <a:xfrm>
            <a:off x="5579526" y="4704406"/>
            <a:ext cx="3100334" cy="393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1600" b="0" dirty="0" err="1">
                <a:latin typeface="+mn-lt"/>
              </a:rPr>
              <a:t>Lưu</a:t>
            </a:r>
            <a:r>
              <a:rPr lang="en-US" sz="1600" b="0" dirty="0">
                <a:latin typeface="+mn-lt"/>
              </a:rPr>
              <a:t> </a:t>
            </a:r>
            <a:r>
              <a:rPr lang="en-US" sz="1600" b="0" dirty="0" err="1">
                <a:latin typeface="+mn-lt"/>
              </a:rPr>
              <a:t>đồ</a:t>
            </a:r>
            <a:r>
              <a:rPr lang="en-US" sz="1600" b="0" dirty="0">
                <a:latin typeface="+mn-lt"/>
              </a:rPr>
              <a:t> </a:t>
            </a:r>
            <a:r>
              <a:rPr lang="en-US" sz="1600" b="0" dirty="0" err="1">
                <a:latin typeface="+mn-lt"/>
              </a:rPr>
              <a:t>tổng</a:t>
            </a:r>
            <a:r>
              <a:rPr lang="en-US" sz="1600" b="0" dirty="0">
                <a:latin typeface="+mn-lt"/>
              </a:rPr>
              <a:t> </a:t>
            </a:r>
            <a:r>
              <a:rPr lang="en-US" sz="1600" b="0" dirty="0" err="1">
                <a:latin typeface="+mn-lt"/>
              </a:rPr>
              <a:t>quát</a:t>
            </a:r>
            <a:r>
              <a:rPr lang="en-US" sz="1600" b="0" dirty="0">
                <a:latin typeface="+mn-lt"/>
              </a:rPr>
              <a:t> </a:t>
            </a:r>
            <a:r>
              <a:rPr lang="en-US" sz="1600" b="0" dirty="0" err="1">
                <a:latin typeface="+mn-lt"/>
              </a:rPr>
              <a:t>của</a:t>
            </a:r>
            <a:r>
              <a:rPr lang="en-US" sz="1600" b="0" dirty="0">
                <a:latin typeface="+mn-lt"/>
              </a:rPr>
              <a:t> </a:t>
            </a:r>
            <a:r>
              <a:rPr lang="en-US" sz="1600" b="0" dirty="0" err="1">
                <a:latin typeface="+mn-lt"/>
              </a:rPr>
              <a:t>hệ</a:t>
            </a:r>
            <a:r>
              <a:rPr lang="en-US" sz="1600" b="0" dirty="0">
                <a:latin typeface="+mn-lt"/>
              </a:rPr>
              <a:t> </a:t>
            </a:r>
            <a:r>
              <a:rPr lang="en-US" sz="1600" b="0" dirty="0" err="1">
                <a:latin typeface="+mn-lt"/>
              </a:rPr>
              <a:t>thống</a:t>
            </a:r>
            <a:endParaRPr lang="en-US" sz="1600" b="0" dirty="0">
              <a:latin typeface="+mn-lt"/>
            </a:endParaRPr>
          </a:p>
        </p:txBody>
      </p:sp>
      <p:pic>
        <p:nvPicPr>
          <p:cNvPr id="19" name="Picture 18">
            <a:extLst>
              <a:ext uri="{FF2B5EF4-FFF2-40B4-BE49-F238E27FC236}">
                <a16:creationId xmlns:a16="http://schemas.microsoft.com/office/drawing/2014/main" id="{CB920C82-6DB7-4B6B-BFBA-67E6D65CCBF7}"/>
              </a:ext>
            </a:extLst>
          </p:cNvPr>
          <p:cNvPicPr/>
          <p:nvPr/>
        </p:nvPicPr>
        <p:blipFill>
          <a:blip r:embed="rId4"/>
          <a:stretch>
            <a:fillRect/>
          </a:stretch>
        </p:blipFill>
        <p:spPr>
          <a:xfrm>
            <a:off x="1064821" y="974777"/>
            <a:ext cx="7315200" cy="2743200"/>
          </a:xfrm>
          <a:prstGeom prst="rect">
            <a:avLst/>
          </a:prstGeom>
        </p:spPr>
      </p:pic>
      <p:pic>
        <p:nvPicPr>
          <p:cNvPr id="20" name="Picture 19">
            <a:extLst>
              <a:ext uri="{FF2B5EF4-FFF2-40B4-BE49-F238E27FC236}">
                <a16:creationId xmlns:a16="http://schemas.microsoft.com/office/drawing/2014/main" id="{FC0EEE98-88BE-437B-A6A9-92B2FE3ECC33}"/>
              </a:ext>
            </a:extLst>
          </p:cNvPr>
          <p:cNvPicPr/>
          <p:nvPr/>
        </p:nvPicPr>
        <p:blipFill>
          <a:blip r:embed="rId5"/>
          <a:stretch>
            <a:fillRect/>
          </a:stretch>
        </p:blipFill>
        <p:spPr>
          <a:xfrm>
            <a:off x="5502036" y="587486"/>
            <a:ext cx="3177824" cy="3968527"/>
          </a:xfrm>
          <a:prstGeom prst="rect">
            <a:avLst/>
          </a:prstGeom>
        </p:spPr>
      </p:pic>
      <p:pic>
        <p:nvPicPr>
          <p:cNvPr id="21" name="Picture 20">
            <a:extLst>
              <a:ext uri="{FF2B5EF4-FFF2-40B4-BE49-F238E27FC236}">
                <a16:creationId xmlns:a16="http://schemas.microsoft.com/office/drawing/2014/main" id="{61E86206-836C-428D-BB96-360D35310AEC}"/>
              </a:ext>
            </a:extLst>
          </p:cNvPr>
          <p:cNvPicPr/>
          <p:nvPr/>
        </p:nvPicPr>
        <p:blipFill>
          <a:blip r:embed="rId6"/>
          <a:stretch>
            <a:fillRect/>
          </a:stretch>
        </p:blipFill>
        <p:spPr>
          <a:xfrm>
            <a:off x="272987" y="587486"/>
            <a:ext cx="3309748" cy="3968527"/>
          </a:xfrm>
          <a:prstGeom prst="rect">
            <a:avLst/>
          </a:prstGeom>
        </p:spPr>
      </p:pic>
    </p:spTree>
    <p:extLst>
      <p:ext uri="{BB962C8B-B14F-4D97-AF65-F5344CB8AC3E}">
        <p14:creationId xmlns:p14="http://schemas.microsoft.com/office/powerpoint/2010/main" val="54541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0"/>
                                        </p:tgtEl>
                                        <p:attrNameLst>
                                          <p:attrName>ppt_x</p:attrName>
                                        </p:attrNameLst>
                                      </p:cBhvr>
                                      <p:tavLst>
                                        <p:tav tm="0">
                                          <p:val>
                                            <p:strVal val="ppt_x"/>
                                          </p:val>
                                        </p:tav>
                                        <p:tav tm="100000">
                                          <p:val>
                                            <p:strVal val="ppt_x"/>
                                          </p:val>
                                        </p:tav>
                                      </p:tavLst>
                                    </p:anim>
                                    <p:anim calcmode="lin" valueType="num">
                                      <p:cBhvr additive="base">
                                        <p:cTn id="15" dur="500"/>
                                        <p:tgtEl>
                                          <p:spTgt spid="20"/>
                                        </p:tgtEl>
                                        <p:attrNameLst>
                                          <p:attrName>ppt_y</p:attrName>
                                        </p:attrNameLst>
                                      </p:cBhvr>
                                      <p:tavLst>
                                        <p:tav tm="0">
                                          <p:val>
                                            <p:strVal val="ppt_y"/>
                                          </p:val>
                                        </p:tav>
                                        <p:tav tm="100000">
                                          <p:val>
                                            <p:strVal val="1+ppt_h/2"/>
                                          </p:val>
                                        </p:tav>
                                      </p:tavLst>
                                    </p:anim>
                                    <p:set>
                                      <p:cBhvr>
                                        <p:cTn id="16" dur="1" fill="hold">
                                          <p:stCondLst>
                                            <p:cond delay="499"/>
                                          </p:stCondLst>
                                        </p:cTn>
                                        <p:tgtEl>
                                          <p:spTgt spid="20"/>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1"/>
                                        </p:tgtEl>
                                        <p:attrNameLst>
                                          <p:attrName>ppt_x</p:attrName>
                                        </p:attrNameLst>
                                      </p:cBhvr>
                                      <p:tavLst>
                                        <p:tav tm="0">
                                          <p:val>
                                            <p:strVal val="ppt_x"/>
                                          </p:val>
                                        </p:tav>
                                        <p:tav tm="100000">
                                          <p:val>
                                            <p:strVal val="ppt_x"/>
                                          </p:val>
                                        </p:tav>
                                      </p:tavLst>
                                    </p:anim>
                                    <p:anim calcmode="lin" valueType="num">
                                      <p:cBhvr additive="base">
                                        <p:cTn id="19" dur="500"/>
                                        <p:tgtEl>
                                          <p:spTgt spid="21"/>
                                        </p:tgtEl>
                                        <p:attrNameLst>
                                          <p:attrName>ppt_y</p:attrName>
                                        </p:attrNameLst>
                                      </p:cBhvr>
                                      <p:tavLst>
                                        <p:tav tm="0">
                                          <p:val>
                                            <p:strVal val="ppt_y"/>
                                          </p:val>
                                        </p:tav>
                                        <p:tav tm="100000">
                                          <p:val>
                                            <p:strVal val="1+ppt_h/2"/>
                                          </p:val>
                                        </p:tav>
                                      </p:tavLst>
                                    </p:anim>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824288" y="373510"/>
            <a:ext cx="2967586"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b="0">
                <a:latin typeface="+mn-lt"/>
              </a:rPr>
              <a:t>Kết quả phần cứng</a:t>
            </a:r>
            <a:endParaRPr lang="en-US" sz="2000" b="0" dirty="0">
              <a:latin typeface="+mn-lt"/>
            </a:endParaRPr>
          </a:p>
        </p:txBody>
      </p:sp>
      <p:sp>
        <p:nvSpPr>
          <p:cNvPr id="11" name="TextBox 10">
            <a:extLst>
              <a:ext uri="{FF2B5EF4-FFF2-40B4-BE49-F238E27FC236}">
                <a16:creationId xmlns:a16="http://schemas.microsoft.com/office/drawing/2014/main" id="{6C98BD33-9E5F-274E-3417-9805C67903B7}"/>
              </a:ext>
            </a:extLst>
          </p:cNvPr>
          <p:cNvSpPr txBox="1"/>
          <p:nvPr/>
        </p:nvSpPr>
        <p:spPr>
          <a:xfrm>
            <a:off x="1410964" y="3878999"/>
            <a:ext cx="2168905" cy="338554"/>
          </a:xfrm>
          <a:prstGeom prst="rect">
            <a:avLst/>
          </a:prstGeom>
          <a:noFill/>
        </p:spPr>
        <p:txBody>
          <a:bodyPr wrap="square">
            <a:spAutoFit/>
          </a:bodyPr>
          <a:lstStyle/>
          <a:p>
            <a:pPr algn="ctr"/>
            <a:r>
              <a:rPr lang="en-US" sz="1600" kern="0">
                <a:effectLst/>
                <a:latin typeface="+mn-lt"/>
                <a:ea typeface="Times New Roman" panose="02020603050405020304" pitchFamily="18" charset="0"/>
              </a:rPr>
              <a:t>Khu vực băng tải chờ</a:t>
            </a:r>
            <a:endParaRPr lang="en-US" sz="1600">
              <a:latin typeface="+mn-lt"/>
            </a:endParaRPr>
          </a:p>
        </p:txBody>
      </p:sp>
      <p:pic>
        <p:nvPicPr>
          <p:cNvPr id="14" name="Picture 13">
            <a:extLst>
              <a:ext uri="{FF2B5EF4-FFF2-40B4-BE49-F238E27FC236}">
                <a16:creationId xmlns:a16="http://schemas.microsoft.com/office/drawing/2014/main" id="{D566156B-BF76-D495-4816-D769C89418EA}"/>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5" name="Google Shape;895;p36">
            <a:extLst>
              <a:ext uri="{FF2B5EF4-FFF2-40B4-BE49-F238E27FC236}">
                <a16:creationId xmlns:a16="http://schemas.microsoft.com/office/drawing/2014/main" id="{27D909F5-77C3-A890-3981-EC9CD5260F23}"/>
              </a:ext>
            </a:extLst>
          </p:cNvPr>
          <p:cNvSpPr txBox="1">
            <a:spLocks/>
          </p:cNvSpPr>
          <p:nvPr/>
        </p:nvSpPr>
        <p:spPr>
          <a:xfrm>
            <a:off x="492686" y="4924"/>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4. Kết quả thực hiện</a:t>
            </a:r>
            <a:endParaRPr lang="en-US" sz="2000" dirty="0">
              <a:latin typeface="+mn-lt"/>
            </a:endParaRPr>
          </a:p>
        </p:txBody>
      </p:sp>
      <p:pic>
        <p:nvPicPr>
          <p:cNvPr id="17" name="Picture 16">
            <a:extLst>
              <a:ext uri="{FF2B5EF4-FFF2-40B4-BE49-F238E27FC236}">
                <a16:creationId xmlns:a16="http://schemas.microsoft.com/office/drawing/2014/main" id="{E686EACE-479A-40E8-8DAD-913D3A63326E}"/>
              </a:ext>
            </a:extLst>
          </p:cNvPr>
          <p:cNvPicPr/>
          <p:nvPr/>
        </p:nvPicPr>
        <p:blipFill rotWithShape="1">
          <a:blip r:embed="rId4">
            <a:extLst>
              <a:ext uri="{28A0092B-C50C-407E-A947-70E740481C1C}">
                <a14:useLocalDpi xmlns:a14="http://schemas.microsoft.com/office/drawing/2010/main" val="0"/>
              </a:ext>
            </a:extLst>
          </a:blip>
          <a:srcRect t="13280" b="43744"/>
          <a:stretch/>
        </p:blipFill>
        <p:spPr>
          <a:xfrm>
            <a:off x="209417" y="1060133"/>
            <a:ext cx="4572000" cy="2619557"/>
          </a:xfrm>
          <a:prstGeom prst="rect">
            <a:avLst/>
          </a:prstGeom>
        </p:spPr>
      </p:pic>
      <p:pic>
        <p:nvPicPr>
          <p:cNvPr id="18" name="Picture 17">
            <a:extLst>
              <a:ext uri="{FF2B5EF4-FFF2-40B4-BE49-F238E27FC236}">
                <a16:creationId xmlns:a16="http://schemas.microsoft.com/office/drawing/2014/main" id="{5F907D38-4160-4BFC-B083-1A512B9F8FC8}"/>
              </a:ext>
            </a:extLst>
          </p:cNvPr>
          <p:cNvPicPr/>
          <p:nvPr/>
        </p:nvPicPr>
        <p:blipFill rotWithShape="1">
          <a:blip r:embed="rId5">
            <a:extLst>
              <a:ext uri="{28A0092B-C50C-407E-A947-70E740481C1C}">
                <a14:useLocalDpi xmlns:a14="http://schemas.microsoft.com/office/drawing/2010/main" val="0"/>
              </a:ext>
            </a:extLst>
          </a:blip>
          <a:srcRect t="9311" r="22610" b="14014"/>
          <a:stretch/>
        </p:blipFill>
        <p:spPr>
          <a:xfrm>
            <a:off x="5173946" y="112465"/>
            <a:ext cx="3538295" cy="4673601"/>
          </a:xfrm>
          <a:prstGeom prst="rect">
            <a:avLst/>
          </a:prstGeom>
        </p:spPr>
      </p:pic>
      <p:sp>
        <p:nvSpPr>
          <p:cNvPr id="23" name="TextBox 22">
            <a:extLst>
              <a:ext uri="{FF2B5EF4-FFF2-40B4-BE49-F238E27FC236}">
                <a16:creationId xmlns:a16="http://schemas.microsoft.com/office/drawing/2014/main" id="{A55A8740-98CF-466C-9AD0-E4C47C6E470E}"/>
              </a:ext>
            </a:extLst>
          </p:cNvPr>
          <p:cNvSpPr txBox="1"/>
          <p:nvPr/>
        </p:nvSpPr>
        <p:spPr>
          <a:xfrm>
            <a:off x="6516741" y="4786066"/>
            <a:ext cx="1370224" cy="338554"/>
          </a:xfrm>
          <a:prstGeom prst="rect">
            <a:avLst/>
          </a:prstGeom>
          <a:noFill/>
        </p:spPr>
        <p:txBody>
          <a:bodyPr wrap="square">
            <a:spAutoFit/>
          </a:bodyPr>
          <a:lstStyle/>
          <a:p>
            <a:pPr algn="ctr"/>
            <a:r>
              <a:rPr lang="en-US" sz="1600" kern="0">
                <a:effectLst/>
                <a:latin typeface="+mn-lt"/>
                <a:ea typeface="Times New Roman" panose="02020603050405020304" pitchFamily="18" charset="0"/>
              </a:rPr>
              <a:t>Khu chiết rót</a:t>
            </a:r>
            <a:endParaRPr lang="en-US" sz="1600">
              <a:latin typeface="+mn-lt"/>
            </a:endParaRPr>
          </a:p>
        </p:txBody>
      </p:sp>
    </p:spTree>
    <p:extLst>
      <p:ext uri="{BB962C8B-B14F-4D97-AF65-F5344CB8AC3E}">
        <p14:creationId xmlns:p14="http://schemas.microsoft.com/office/powerpoint/2010/main" val="316193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824288" y="373510"/>
            <a:ext cx="2967586"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b="0">
                <a:latin typeface="+mn-lt"/>
              </a:rPr>
              <a:t>Kết quả phần cứng</a:t>
            </a:r>
            <a:endParaRPr lang="en-US" sz="2000" b="0" dirty="0">
              <a:latin typeface="+mn-lt"/>
            </a:endParaRPr>
          </a:p>
        </p:txBody>
      </p:sp>
      <p:pic>
        <p:nvPicPr>
          <p:cNvPr id="14" name="Picture 13">
            <a:extLst>
              <a:ext uri="{FF2B5EF4-FFF2-40B4-BE49-F238E27FC236}">
                <a16:creationId xmlns:a16="http://schemas.microsoft.com/office/drawing/2014/main" id="{D566156B-BF76-D495-4816-D769C89418EA}"/>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5" name="Google Shape;895;p36">
            <a:extLst>
              <a:ext uri="{FF2B5EF4-FFF2-40B4-BE49-F238E27FC236}">
                <a16:creationId xmlns:a16="http://schemas.microsoft.com/office/drawing/2014/main" id="{27D909F5-77C3-A890-3981-EC9CD5260F23}"/>
              </a:ext>
            </a:extLst>
          </p:cNvPr>
          <p:cNvSpPr txBox="1">
            <a:spLocks/>
          </p:cNvSpPr>
          <p:nvPr/>
        </p:nvSpPr>
        <p:spPr>
          <a:xfrm>
            <a:off x="492686" y="4924"/>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4. Kết quả thực hiện</a:t>
            </a:r>
            <a:endParaRPr lang="en-US" sz="2000" dirty="0">
              <a:latin typeface="+mn-lt"/>
            </a:endParaRPr>
          </a:p>
        </p:txBody>
      </p:sp>
      <p:pic>
        <p:nvPicPr>
          <p:cNvPr id="19" name="Picture 18">
            <a:extLst>
              <a:ext uri="{FF2B5EF4-FFF2-40B4-BE49-F238E27FC236}">
                <a16:creationId xmlns:a16="http://schemas.microsoft.com/office/drawing/2014/main" id="{94DC56AB-8607-4F3F-8FD1-3C403CD50D3D}"/>
              </a:ext>
            </a:extLst>
          </p:cNvPr>
          <p:cNvPicPr/>
          <p:nvPr/>
        </p:nvPicPr>
        <p:blipFill rotWithShape="1">
          <a:blip r:embed="rId4" cstate="print">
            <a:extLst>
              <a:ext uri="{28A0092B-C50C-407E-A947-70E740481C1C}">
                <a14:useLocalDpi xmlns:a14="http://schemas.microsoft.com/office/drawing/2010/main" val="0"/>
              </a:ext>
            </a:extLst>
          </a:blip>
          <a:srcRect t="23151" b="24805"/>
          <a:stretch/>
        </p:blipFill>
        <p:spPr>
          <a:xfrm>
            <a:off x="413872" y="1429086"/>
            <a:ext cx="4572000" cy="1784559"/>
          </a:xfrm>
          <a:prstGeom prst="rect">
            <a:avLst/>
          </a:prstGeom>
        </p:spPr>
      </p:pic>
      <p:pic>
        <p:nvPicPr>
          <p:cNvPr id="20" name="Picture 19">
            <a:extLst>
              <a:ext uri="{FF2B5EF4-FFF2-40B4-BE49-F238E27FC236}">
                <a16:creationId xmlns:a16="http://schemas.microsoft.com/office/drawing/2014/main" id="{397D95D4-1C41-4594-A122-17FCA19F1E2B}"/>
              </a:ext>
            </a:extLst>
          </p:cNvPr>
          <p:cNvPicPr/>
          <p:nvPr/>
        </p:nvPicPr>
        <p:blipFill rotWithShape="1">
          <a:blip r:embed="rId5">
            <a:extLst>
              <a:ext uri="{28A0092B-C50C-407E-A947-70E740481C1C}">
                <a14:useLocalDpi xmlns:a14="http://schemas.microsoft.com/office/drawing/2010/main" val="0"/>
              </a:ext>
            </a:extLst>
          </a:blip>
          <a:srcRect l="12803" t="10892" r="19083" b="21310"/>
          <a:stretch/>
        </p:blipFill>
        <p:spPr>
          <a:xfrm>
            <a:off x="5516609" y="373510"/>
            <a:ext cx="3114241" cy="4132520"/>
          </a:xfrm>
          <a:prstGeom prst="rect">
            <a:avLst/>
          </a:prstGeom>
        </p:spPr>
      </p:pic>
      <p:sp>
        <p:nvSpPr>
          <p:cNvPr id="22" name="TextBox 21">
            <a:extLst>
              <a:ext uri="{FF2B5EF4-FFF2-40B4-BE49-F238E27FC236}">
                <a16:creationId xmlns:a16="http://schemas.microsoft.com/office/drawing/2014/main" id="{F8AD0711-15AA-4BD9-9834-A5B3BBAF2F50}"/>
              </a:ext>
            </a:extLst>
          </p:cNvPr>
          <p:cNvSpPr txBox="1"/>
          <p:nvPr/>
        </p:nvSpPr>
        <p:spPr>
          <a:xfrm>
            <a:off x="1521460" y="3597430"/>
            <a:ext cx="2098039" cy="338554"/>
          </a:xfrm>
          <a:prstGeom prst="rect">
            <a:avLst/>
          </a:prstGeom>
          <a:noFill/>
        </p:spPr>
        <p:txBody>
          <a:bodyPr wrap="square">
            <a:spAutoFit/>
          </a:bodyPr>
          <a:lstStyle/>
          <a:p>
            <a:pPr algn="ctr"/>
            <a:r>
              <a:rPr lang="en-US" sz="1600" kern="0">
                <a:effectLst/>
                <a:latin typeface="+mn-lt"/>
                <a:ea typeface="Times New Roman" panose="02020603050405020304" pitchFamily="18" charset="0"/>
              </a:rPr>
              <a:t>Khu vực cấp nắp</a:t>
            </a:r>
            <a:endParaRPr lang="en-US" sz="1600">
              <a:latin typeface="+mn-lt"/>
            </a:endParaRPr>
          </a:p>
        </p:txBody>
      </p:sp>
      <p:sp>
        <p:nvSpPr>
          <p:cNvPr id="25" name="TextBox 24">
            <a:extLst>
              <a:ext uri="{FF2B5EF4-FFF2-40B4-BE49-F238E27FC236}">
                <a16:creationId xmlns:a16="http://schemas.microsoft.com/office/drawing/2014/main" id="{2688E74B-EAEB-4CEC-8F2F-41998E22088A}"/>
              </a:ext>
            </a:extLst>
          </p:cNvPr>
          <p:cNvSpPr txBox="1"/>
          <p:nvPr/>
        </p:nvSpPr>
        <p:spPr>
          <a:xfrm>
            <a:off x="6092570" y="4637105"/>
            <a:ext cx="1962318" cy="338554"/>
          </a:xfrm>
          <a:prstGeom prst="rect">
            <a:avLst/>
          </a:prstGeom>
          <a:noFill/>
        </p:spPr>
        <p:txBody>
          <a:bodyPr wrap="square">
            <a:spAutoFit/>
          </a:bodyPr>
          <a:lstStyle/>
          <a:p>
            <a:pPr algn="ctr"/>
            <a:r>
              <a:rPr lang="en-US" sz="1600" kern="0">
                <a:effectLst/>
                <a:latin typeface="+mn-lt"/>
                <a:ea typeface="Times New Roman" panose="02020603050405020304" pitchFamily="18" charset="0"/>
              </a:rPr>
              <a:t>Khu đóng nắp</a:t>
            </a:r>
            <a:endParaRPr lang="en-US" sz="1600">
              <a:latin typeface="+mn-lt"/>
            </a:endParaRPr>
          </a:p>
        </p:txBody>
      </p:sp>
    </p:spTree>
    <p:extLst>
      <p:ext uri="{BB962C8B-B14F-4D97-AF65-F5344CB8AC3E}">
        <p14:creationId xmlns:p14="http://schemas.microsoft.com/office/powerpoint/2010/main" val="1771958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824288" y="373510"/>
            <a:ext cx="2967586"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b="0">
                <a:latin typeface="+mn-lt"/>
              </a:rPr>
              <a:t>Kết quả phần cứng</a:t>
            </a:r>
            <a:endParaRPr lang="en-US" sz="2000" b="0" dirty="0">
              <a:latin typeface="+mn-lt"/>
            </a:endParaRPr>
          </a:p>
        </p:txBody>
      </p:sp>
      <p:sp>
        <p:nvSpPr>
          <p:cNvPr id="10" name="TextBox 9">
            <a:extLst>
              <a:ext uri="{FF2B5EF4-FFF2-40B4-BE49-F238E27FC236}">
                <a16:creationId xmlns:a16="http://schemas.microsoft.com/office/drawing/2014/main" id="{A0CE8631-C907-3F8C-A056-5E1D4B05FFCB}"/>
              </a:ext>
            </a:extLst>
          </p:cNvPr>
          <p:cNvSpPr txBox="1"/>
          <p:nvPr/>
        </p:nvSpPr>
        <p:spPr>
          <a:xfrm>
            <a:off x="6330054" y="4658324"/>
            <a:ext cx="2275466" cy="338554"/>
          </a:xfrm>
          <a:prstGeom prst="rect">
            <a:avLst/>
          </a:prstGeom>
          <a:noFill/>
        </p:spPr>
        <p:txBody>
          <a:bodyPr wrap="square">
            <a:spAutoFit/>
          </a:bodyPr>
          <a:lstStyle/>
          <a:p>
            <a:r>
              <a:rPr lang="en-US" sz="1600">
                <a:latin typeface="+mn-lt"/>
                <a:ea typeface="Times New Roman" panose="02020603050405020304" pitchFamily="18" charset="0"/>
              </a:rPr>
              <a:t>Mâm v</a:t>
            </a:r>
            <a:r>
              <a:rPr lang="en-US" sz="1600" kern="0">
                <a:effectLst/>
                <a:latin typeface="+mn-lt"/>
                <a:ea typeface="Times New Roman" panose="02020603050405020304" pitchFamily="18" charset="0"/>
              </a:rPr>
              <a:t>ận chuyển</a:t>
            </a:r>
            <a:endParaRPr lang="en-US" sz="1600">
              <a:latin typeface="+mn-lt"/>
            </a:endParaRPr>
          </a:p>
        </p:txBody>
      </p:sp>
      <p:pic>
        <p:nvPicPr>
          <p:cNvPr id="14" name="Picture 13">
            <a:extLst>
              <a:ext uri="{FF2B5EF4-FFF2-40B4-BE49-F238E27FC236}">
                <a16:creationId xmlns:a16="http://schemas.microsoft.com/office/drawing/2014/main" id="{D566156B-BF76-D495-4816-D769C89418EA}"/>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5" name="Google Shape;895;p36">
            <a:extLst>
              <a:ext uri="{FF2B5EF4-FFF2-40B4-BE49-F238E27FC236}">
                <a16:creationId xmlns:a16="http://schemas.microsoft.com/office/drawing/2014/main" id="{27D909F5-77C3-A890-3981-EC9CD5260F23}"/>
              </a:ext>
            </a:extLst>
          </p:cNvPr>
          <p:cNvSpPr txBox="1">
            <a:spLocks/>
          </p:cNvSpPr>
          <p:nvPr/>
        </p:nvSpPr>
        <p:spPr>
          <a:xfrm>
            <a:off x="492686" y="4924"/>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4. Kết quả thực hiện</a:t>
            </a:r>
            <a:endParaRPr lang="en-US" sz="2000" dirty="0">
              <a:latin typeface="+mn-lt"/>
            </a:endParaRPr>
          </a:p>
        </p:txBody>
      </p:sp>
      <p:pic>
        <p:nvPicPr>
          <p:cNvPr id="21" name="Picture 20">
            <a:extLst>
              <a:ext uri="{FF2B5EF4-FFF2-40B4-BE49-F238E27FC236}">
                <a16:creationId xmlns:a16="http://schemas.microsoft.com/office/drawing/2014/main" id="{E78233B6-D457-4BC0-9AE4-F0CC5F42F816}"/>
              </a:ext>
            </a:extLst>
          </p:cNvPr>
          <p:cNvPicPr/>
          <p:nvPr/>
        </p:nvPicPr>
        <p:blipFill rotWithShape="1">
          <a:blip r:embed="rId4">
            <a:extLst>
              <a:ext uri="{28A0092B-C50C-407E-A947-70E740481C1C}">
                <a14:useLocalDpi xmlns:a14="http://schemas.microsoft.com/office/drawing/2010/main" val="0"/>
              </a:ext>
            </a:extLst>
          </a:blip>
          <a:srcRect t="14271" b="35354"/>
          <a:stretch/>
        </p:blipFill>
        <p:spPr>
          <a:xfrm>
            <a:off x="480016" y="1139658"/>
            <a:ext cx="4572000" cy="3070552"/>
          </a:xfrm>
          <a:prstGeom prst="rect">
            <a:avLst/>
          </a:prstGeom>
        </p:spPr>
      </p:pic>
      <p:sp>
        <p:nvSpPr>
          <p:cNvPr id="24" name="TextBox 23">
            <a:extLst>
              <a:ext uri="{FF2B5EF4-FFF2-40B4-BE49-F238E27FC236}">
                <a16:creationId xmlns:a16="http://schemas.microsoft.com/office/drawing/2014/main" id="{78C41574-DE04-4EED-8B2F-3CFF06F4BF2F}"/>
              </a:ext>
            </a:extLst>
          </p:cNvPr>
          <p:cNvSpPr txBox="1"/>
          <p:nvPr/>
        </p:nvSpPr>
        <p:spPr>
          <a:xfrm>
            <a:off x="1927861" y="4264990"/>
            <a:ext cx="1370224" cy="338554"/>
          </a:xfrm>
          <a:prstGeom prst="rect">
            <a:avLst/>
          </a:prstGeom>
          <a:noFill/>
        </p:spPr>
        <p:txBody>
          <a:bodyPr wrap="square">
            <a:spAutoFit/>
          </a:bodyPr>
          <a:lstStyle/>
          <a:p>
            <a:pPr algn="ctr"/>
            <a:r>
              <a:rPr lang="en-US" sz="1600" kern="0">
                <a:effectLst/>
                <a:latin typeface="+mn-lt"/>
                <a:ea typeface="Times New Roman" panose="02020603050405020304" pitchFamily="18" charset="0"/>
              </a:rPr>
              <a:t>Khu ra chai</a:t>
            </a:r>
            <a:endParaRPr lang="en-US" sz="1600">
              <a:latin typeface="+mn-lt"/>
            </a:endParaRPr>
          </a:p>
        </p:txBody>
      </p:sp>
      <p:pic>
        <p:nvPicPr>
          <p:cNvPr id="26" name="Picture 25">
            <a:extLst>
              <a:ext uri="{FF2B5EF4-FFF2-40B4-BE49-F238E27FC236}">
                <a16:creationId xmlns:a16="http://schemas.microsoft.com/office/drawing/2014/main" id="{75F8F666-2B06-4160-B557-0BBD0F628FA2}"/>
              </a:ext>
            </a:extLst>
          </p:cNvPr>
          <p:cNvPicPr/>
          <p:nvPr/>
        </p:nvPicPr>
        <p:blipFill rotWithShape="1">
          <a:blip r:embed="rId5">
            <a:extLst>
              <a:ext uri="{28A0092B-C50C-407E-A947-70E740481C1C}">
                <a14:useLocalDpi xmlns:a14="http://schemas.microsoft.com/office/drawing/2010/main" val="0"/>
              </a:ext>
            </a:extLst>
          </a:blip>
          <a:srcRect b="9939"/>
          <a:stretch/>
        </p:blipFill>
        <p:spPr>
          <a:xfrm>
            <a:off x="5561493" y="223728"/>
            <a:ext cx="3309291" cy="4358124"/>
          </a:xfrm>
          <a:prstGeom prst="rect">
            <a:avLst/>
          </a:prstGeom>
        </p:spPr>
      </p:pic>
    </p:spTree>
    <p:extLst>
      <p:ext uri="{BB962C8B-B14F-4D97-AF65-F5344CB8AC3E}">
        <p14:creationId xmlns:p14="http://schemas.microsoft.com/office/powerpoint/2010/main" val="162268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824288" y="373510"/>
            <a:ext cx="2967586" cy="318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b="0">
                <a:latin typeface="+mn-lt"/>
              </a:rPr>
              <a:t>Kết quả phần cứng</a:t>
            </a:r>
            <a:endParaRPr lang="en-US" sz="2000" b="0" dirty="0">
              <a:latin typeface="+mn-lt"/>
            </a:endParaRPr>
          </a:p>
        </p:txBody>
      </p:sp>
      <p:sp>
        <p:nvSpPr>
          <p:cNvPr id="10" name="TextBox 9">
            <a:extLst>
              <a:ext uri="{FF2B5EF4-FFF2-40B4-BE49-F238E27FC236}">
                <a16:creationId xmlns:a16="http://schemas.microsoft.com/office/drawing/2014/main" id="{A0CE8631-C907-3F8C-A056-5E1D4B05FFCB}"/>
              </a:ext>
            </a:extLst>
          </p:cNvPr>
          <p:cNvSpPr txBox="1"/>
          <p:nvPr/>
        </p:nvSpPr>
        <p:spPr>
          <a:xfrm>
            <a:off x="4031420" y="4731634"/>
            <a:ext cx="2275466" cy="338554"/>
          </a:xfrm>
          <a:prstGeom prst="rect">
            <a:avLst/>
          </a:prstGeom>
          <a:noFill/>
        </p:spPr>
        <p:txBody>
          <a:bodyPr wrap="square">
            <a:spAutoFit/>
          </a:bodyPr>
          <a:lstStyle/>
          <a:p>
            <a:r>
              <a:rPr lang="en-US" sz="1600" kern="0">
                <a:effectLst/>
                <a:latin typeface="+mn-lt"/>
                <a:ea typeface="Times New Roman" panose="02020603050405020304" pitchFamily="18" charset="0"/>
              </a:rPr>
              <a:t>Tổng thể hệ thống</a:t>
            </a:r>
            <a:endParaRPr lang="en-US" sz="1600">
              <a:latin typeface="+mn-lt"/>
            </a:endParaRPr>
          </a:p>
        </p:txBody>
      </p:sp>
      <p:pic>
        <p:nvPicPr>
          <p:cNvPr id="14" name="Picture 13">
            <a:extLst>
              <a:ext uri="{FF2B5EF4-FFF2-40B4-BE49-F238E27FC236}">
                <a16:creationId xmlns:a16="http://schemas.microsoft.com/office/drawing/2014/main" id="{D566156B-BF76-D495-4816-D769C89418EA}"/>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5" name="Google Shape;895;p36">
            <a:extLst>
              <a:ext uri="{FF2B5EF4-FFF2-40B4-BE49-F238E27FC236}">
                <a16:creationId xmlns:a16="http://schemas.microsoft.com/office/drawing/2014/main" id="{27D909F5-77C3-A890-3981-EC9CD5260F23}"/>
              </a:ext>
            </a:extLst>
          </p:cNvPr>
          <p:cNvSpPr txBox="1">
            <a:spLocks/>
          </p:cNvSpPr>
          <p:nvPr/>
        </p:nvSpPr>
        <p:spPr>
          <a:xfrm>
            <a:off x="492686" y="4924"/>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4. Kết quả thực hiện</a:t>
            </a:r>
            <a:endParaRPr lang="en-US" sz="2000" dirty="0">
              <a:latin typeface="+mn-lt"/>
            </a:endParaRPr>
          </a:p>
        </p:txBody>
      </p:sp>
      <p:pic>
        <p:nvPicPr>
          <p:cNvPr id="16" name="Picture 15">
            <a:extLst>
              <a:ext uri="{FF2B5EF4-FFF2-40B4-BE49-F238E27FC236}">
                <a16:creationId xmlns:a16="http://schemas.microsoft.com/office/drawing/2014/main" id="{0638BB6D-FA34-401D-ADB0-49774CD51C5A}"/>
              </a:ext>
            </a:extLst>
          </p:cNvPr>
          <p:cNvPicPr/>
          <p:nvPr/>
        </p:nvPicPr>
        <p:blipFill>
          <a:blip r:embed="rId4">
            <a:extLst>
              <a:ext uri="{28A0092B-C50C-407E-A947-70E740481C1C}">
                <a14:useLocalDpi xmlns:a14="http://schemas.microsoft.com/office/drawing/2010/main" val="0"/>
              </a:ext>
            </a:extLst>
          </a:blip>
          <a:stretch>
            <a:fillRect/>
          </a:stretch>
        </p:blipFill>
        <p:spPr>
          <a:xfrm>
            <a:off x="2505922" y="813658"/>
            <a:ext cx="4676565" cy="3844666"/>
          </a:xfrm>
          <a:prstGeom prst="rect">
            <a:avLst/>
          </a:prstGeom>
        </p:spPr>
      </p:pic>
    </p:spTree>
    <p:extLst>
      <p:ext uri="{BB962C8B-B14F-4D97-AF65-F5344CB8AC3E}">
        <p14:creationId xmlns:p14="http://schemas.microsoft.com/office/powerpoint/2010/main" val="342968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910500" y="33408"/>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rPr>
              <a:t>NỘI DUNG BÁO CÁO</a:t>
            </a:r>
            <a:endParaRPr dirty="0">
              <a:latin typeface="+mn-lt"/>
            </a:endParaRPr>
          </a:p>
        </p:txBody>
      </p:sp>
      <p:sp>
        <p:nvSpPr>
          <p:cNvPr id="847" name="Google Shape;847;p32"/>
          <p:cNvSpPr txBox="1">
            <a:spLocks noGrp="1"/>
          </p:cNvSpPr>
          <p:nvPr>
            <p:ph type="title"/>
          </p:nvPr>
        </p:nvSpPr>
        <p:spPr>
          <a:xfrm>
            <a:off x="1620815" y="1305483"/>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01</a:t>
            </a:r>
            <a:endParaRPr dirty="0">
              <a:latin typeface="+mn-lt"/>
            </a:endParaRPr>
          </a:p>
        </p:txBody>
      </p:sp>
      <p:sp>
        <p:nvSpPr>
          <p:cNvPr id="850" name="Google Shape;850;p32"/>
          <p:cNvSpPr txBox="1">
            <a:spLocks noGrp="1"/>
          </p:cNvSpPr>
          <p:nvPr>
            <p:ph type="title" idx="3"/>
          </p:nvPr>
        </p:nvSpPr>
        <p:spPr>
          <a:xfrm>
            <a:off x="4439315" y="1294313"/>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02</a:t>
            </a:r>
            <a:endParaRPr dirty="0">
              <a:latin typeface="+mn-lt"/>
            </a:endParaRPr>
          </a:p>
        </p:txBody>
      </p:sp>
      <p:sp>
        <p:nvSpPr>
          <p:cNvPr id="848" name="Google Shape;848;p32"/>
          <p:cNvSpPr txBox="1">
            <a:spLocks noGrp="1"/>
          </p:cNvSpPr>
          <p:nvPr>
            <p:ph type="subTitle" idx="1"/>
          </p:nvPr>
        </p:nvSpPr>
        <p:spPr>
          <a:xfrm>
            <a:off x="753965" y="19975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n-lt"/>
              </a:rPr>
              <a:t>Tổng quan </a:t>
            </a:r>
            <a:r>
              <a:rPr lang="en">
                <a:latin typeface="+mn-lt"/>
              </a:rPr>
              <a:t>đề </a:t>
            </a:r>
            <a:r>
              <a:rPr lang="en" dirty="0">
                <a:latin typeface="+mn-lt"/>
              </a:rPr>
              <a:t>tài</a:t>
            </a:r>
            <a:endParaRPr dirty="0">
              <a:latin typeface="+mn-lt"/>
            </a:endParaRPr>
          </a:p>
        </p:txBody>
      </p:sp>
      <p:sp>
        <p:nvSpPr>
          <p:cNvPr id="853" name="Google Shape;853;p32"/>
          <p:cNvSpPr txBox="1">
            <a:spLocks noGrp="1"/>
          </p:cNvSpPr>
          <p:nvPr>
            <p:ph type="title" idx="6"/>
          </p:nvPr>
        </p:nvSpPr>
        <p:spPr>
          <a:xfrm>
            <a:off x="6980785" y="1305483"/>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03</a:t>
            </a:r>
            <a:endParaRPr dirty="0">
              <a:latin typeface="+mn-lt"/>
            </a:endParaRPr>
          </a:p>
        </p:txBody>
      </p:sp>
      <p:sp>
        <p:nvSpPr>
          <p:cNvPr id="851" name="Google Shape;851;p32"/>
          <p:cNvSpPr txBox="1">
            <a:spLocks noGrp="1"/>
          </p:cNvSpPr>
          <p:nvPr>
            <p:ph type="subTitle" idx="4"/>
          </p:nvPr>
        </p:nvSpPr>
        <p:spPr>
          <a:xfrm>
            <a:off x="3572465" y="1986920"/>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n-lt"/>
              </a:rPr>
              <a:t>Cơ sở lý thuyết</a:t>
            </a:r>
            <a:endParaRPr dirty="0">
              <a:latin typeface="+mn-lt"/>
            </a:endParaRPr>
          </a:p>
        </p:txBody>
      </p:sp>
      <p:sp>
        <p:nvSpPr>
          <p:cNvPr id="856" name="Google Shape;856;p32"/>
          <p:cNvSpPr txBox="1">
            <a:spLocks noGrp="1"/>
          </p:cNvSpPr>
          <p:nvPr>
            <p:ph type="title" idx="13"/>
          </p:nvPr>
        </p:nvSpPr>
        <p:spPr>
          <a:xfrm>
            <a:off x="2597425" y="3024028"/>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04</a:t>
            </a:r>
            <a:endParaRPr dirty="0">
              <a:latin typeface="+mn-lt"/>
            </a:endParaRPr>
          </a:p>
        </p:txBody>
      </p:sp>
      <p:sp>
        <p:nvSpPr>
          <p:cNvPr id="854" name="Google Shape;854;p32"/>
          <p:cNvSpPr txBox="1">
            <a:spLocks noGrp="1"/>
          </p:cNvSpPr>
          <p:nvPr>
            <p:ph type="subTitle" idx="7"/>
          </p:nvPr>
        </p:nvSpPr>
        <p:spPr>
          <a:xfrm>
            <a:off x="6195476" y="2022710"/>
            <a:ext cx="2500563"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Tính toán và thiết kế</a:t>
            </a:r>
            <a:endParaRPr dirty="0">
              <a:latin typeface="+mn-lt"/>
            </a:endParaRPr>
          </a:p>
        </p:txBody>
      </p:sp>
      <p:sp>
        <p:nvSpPr>
          <p:cNvPr id="857" name="Google Shape;857;p32"/>
          <p:cNvSpPr txBox="1">
            <a:spLocks noGrp="1"/>
          </p:cNvSpPr>
          <p:nvPr>
            <p:ph type="subTitle" idx="14"/>
          </p:nvPr>
        </p:nvSpPr>
        <p:spPr>
          <a:xfrm>
            <a:off x="1730575" y="373305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Kết </a:t>
            </a:r>
            <a:r>
              <a:rPr lang="en">
                <a:latin typeface="+mn-lt"/>
              </a:rPr>
              <a:t>quả thực hiện</a:t>
            </a:r>
            <a:endParaRPr dirty="0">
              <a:latin typeface="+mn-lt"/>
            </a:endParaRPr>
          </a:p>
        </p:txBody>
      </p:sp>
      <p:pic>
        <p:nvPicPr>
          <p:cNvPr id="16" name="Picture 15">
            <a:extLst>
              <a:ext uri="{FF2B5EF4-FFF2-40B4-BE49-F238E27FC236}">
                <a16:creationId xmlns:a16="http://schemas.microsoft.com/office/drawing/2014/main" id="{0E7C409D-6E2A-4881-1D6E-E9EE0169A50C}"/>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7" name="Google Shape;856;p32">
            <a:extLst>
              <a:ext uri="{FF2B5EF4-FFF2-40B4-BE49-F238E27FC236}">
                <a16:creationId xmlns:a16="http://schemas.microsoft.com/office/drawing/2014/main" id="{02851298-8F5A-AB8C-0BE9-447B9A8B34DE}"/>
              </a:ext>
            </a:extLst>
          </p:cNvPr>
          <p:cNvSpPr txBox="1">
            <a:spLocks/>
          </p:cNvSpPr>
          <p:nvPr/>
        </p:nvSpPr>
        <p:spPr>
          <a:xfrm>
            <a:off x="6113935" y="2963457"/>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dirty="0">
                <a:latin typeface="+mn-lt"/>
              </a:rPr>
              <a:t>05</a:t>
            </a:r>
          </a:p>
        </p:txBody>
      </p:sp>
      <p:sp>
        <p:nvSpPr>
          <p:cNvPr id="18" name="Google Shape;857;p32">
            <a:extLst>
              <a:ext uri="{FF2B5EF4-FFF2-40B4-BE49-F238E27FC236}">
                <a16:creationId xmlns:a16="http://schemas.microsoft.com/office/drawing/2014/main" id="{4751D8DA-3932-88B9-A690-D441A9D6B0EA}"/>
              </a:ext>
            </a:extLst>
          </p:cNvPr>
          <p:cNvSpPr txBox="1">
            <a:spLocks/>
          </p:cNvSpPr>
          <p:nvPr/>
        </p:nvSpPr>
        <p:spPr>
          <a:xfrm>
            <a:off x="4981715" y="3791212"/>
            <a:ext cx="3227373"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2pPr>
            <a:lvl3pPr marR="0" lvl="2"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3pPr>
            <a:lvl4pPr marR="0" lvl="3"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4pPr>
            <a:lvl5pPr marR="0" lvl="4"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5pPr>
            <a:lvl6pPr marR="0" lvl="5"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6pPr>
            <a:lvl7pPr marR="0" lvl="6"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7pPr>
            <a:lvl8pPr marR="0" lvl="7"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8pPr>
            <a:lvl9pPr marR="0" lvl="8" algn="l" rtl="0">
              <a:lnSpc>
                <a:spcPct val="100000"/>
              </a:lnSpc>
              <a:spcBef>
                <a:spcPts val="0"/>
              </a:spcBef>
              <a:spcAft>
                <a:spcPts val="0"/>
              </a:spcAft>
              <a:buClr>
                <a:srgbClr val="000000"/>
              </a:buClr>
              <a:buFont typeface="Arial"/>
              <a:buNone/>
              <a:defRPr sz="2200" b="1" i="0" u="none" strike="noStrike" cap="none">
                <a:solidFill>
                  <a:schemeClr val="dk2"/>
                </a:solidFill>
                <a:latin typeface="Orbitron"/>
                <a:ea typeface="Orbitron"/>
                <a:cs typeface="Orbitron"/>
                <a:sym typeface="Orbitron"/>
              </a:defRPr>
            </a:lvl9pPr>
          </a:lstStyle>
          <a:p>
            <a:r>
              <a:rPr lang="en-US" dirty="0" err="1">
                <a:latin typeface="+mn-lt"/>
              </a:rPr>
              <a:t>Kết</a:t>
            </a:r>
            <a:r>
              <a:rPr lang="en-US" dirty="0">
                <a:latin typeface="+mn-lt"/>
              </a:rPr>
              <a:t> </a:t>
            </a:r>
            <a:r>
              <a:rPr lang="en-US" dirty="0" err="1">
                <a:latin typeface="+mn-lt"/>
              </a:rPr>
              <a:t>luận</a:t>
            </a:r>
            <a:r>
              <a:rPr lang="en-US" dirty="0">
                <a:latin typeface="+mn-lt"/>
              </a:rPr>
              <a:t> </a:t>
            </a:r>
            <a:r>
              <a:rPr lang="en-US" dirty="0" err="1">
                <a:latin typeface="+mn-lt"/>
              </a:rPr>
              <a:t>và</a:t>
            </a:r>
            <a:r>
              <a:rPr lang="en-US" dirty="0">
                <a:latin typeface="+mn-lt"/>
              </a:rPr>
              <a:t> </a:t>
            </a:r>
            <a:r>
              <a:rPr lang="en-US" dirty="0" err="1">
                <a:latin typeface="+mn-lt"/>
              </a:rPr>
              <a:t>hướng</a:t>
            </a:r>
            <a:r>
              <a:rPr lang="en-US" dirty="0">
                <a:latin typeface="+mn-lt"/>
              </a:rPr>
              <a:t> </a:t>
            </a:r>
            <a:r>
              <a:rPr lang="en-US" err="1">
                <a:latin typeface="+mn-lt"/>
              </a:rPr>
              <a:t>phát</a:t>
            </a:r>
            <a:r>
              <a:rPr lang="en-US">
                <a:latin typeface="+mn-lt"/>
              </a:rPr>
              <a:t> triển</a:t>
            </a:r>
            <a:endParaRPr lang="en-US" dirty="0">
              <a:latin typeface="+mn-lt"/>
            </a:endParaRPr>
          </a:p>
        </p:txBody>
      </p:sp>
      <p:cxnSp>
        <p:nvCxnSpPr>
          <p:cNvPr id="14" name="Straight Connector 13">
            <a:extLst>
              <a:ext uri="{FF2B5EF4-FFF2-40B4-BE49-F238E27FC236}">
                <a16:creationId xmlns:a16="http://schemas.microsoft.com/office/drawing/2014/main" id="{D31D4AD1-041F-F108-48E6-B0D0A17C37F2}"/>
              </a:ext>
            </a:extLst>
          </p:cNvPr>
          <p:cNvCxnSpPr/>
          <p:nvPr/>
        </p:nvCxnSpPr>
        <p:spPr>
          <a:xfrm>
            <a:off x="1143000" y="2796540"/>
            <a:ext cx="7284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73D520-2C1C-5431-52CD-566F58916751}"/>
              </a:ext>
            </a:extLst>
          </p:cNvPr>
          <p:cNvCxnSpPr/>
          <p:nvPr/>
        </p:nvCxnSpPr>
        <p:spPr>
          <a:xfrm>
            <a:off x="3474720" y="1143000"/>
            <a:ext cx="0" cy="165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B7276A6-341F-EE4C-BCDF-F33F23E7566E}"/>
              </a:ext>
            </a:extLst>
          </p:cNvPr>
          <p:cNvCxnSpPr/>
          <p:nvPr/>
        </p:nvCxnSpPr>
        <p:spPr>
          <a:xfrm>
            <a:off x="6484620" y="1149553"/>
            <a:ext cx="0" cy="165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190693-5EF7-5636-91D1-993EC3112A50}"/>
              </a:ext>
            </a:extLst>
          </p:cNvPr>
          <p:cNvCxnSpPr/>
          <p:nvPr/>
        </p:nvCxnSpPr>
        <p:spPr>
          <a:xfrm>
            <a:off x="4704685" y="2796540"/>
            <a:ext cx="0" cy="16535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10" name="TextBox 9">
            <a:extLst>
              <a:ext uri="{FF2B5EF4-FFF2-40B4-BE49-F238E27FC236}">
                <a16:creationId xmlns:a16="http://schemas.microsoft.com/office/drawing/2014/main" id="{A0CE8631-C907-3F8C-A056-5E1D4B05FFCB}"/>
              </a:ext>
            </a:extLst>
          </p:cNvPr>
          <p:cNvSpPr txBox="1"/>
          <p:nvPr/>
        </p:nvSpPr>
        <p:spPr>
          <a:xfrm>
            <a:off x="2623901" y="4377712"/>
            <a:ext cx="3896195" cy="584775"/>
          </a:xfrm>
          <a:prstGeom prst="rect">
            <a:avLst/>
          </a:prstGeom>
          <a:noFill/>
        </p:spPr>
        <p:txBody>
          <a:bodyPr wrap="square">
            <a:spAutoFit/>
          </a:bodyPr>
          <a:lstStyle/>
          <a:p>
            <a:pPr algn="ctr"/>
            <a:r>
              <a:rPr lang="en-US" sz="1600" kern="0">
                <a:effectLst/>
                <a:latin typeface="+mn-lt"/>
                <a:ea typeface="Times New Roman" panose="02020603050405020304" pitchFamily="18" charset="0"/>
              </a:rPr>
              <a:t>Hệ thống điều khiển trên cả PC và điện thoại thông qua IP wifi </a:t>
            </a:r>
            <a:endParaRPr lang="en-US" sz="1600">
              <a:latin typeface="+mn-lt"/>
            </a:endParaRPr>
          </a:p>
        </p:txBody>
      </p:sp>
      <p:pic>
        <p:nvPicPr>
          <p:cNvPr id="14" name="Picture 13">
            <a:extLst>
              <a:ext uri="{FF2B5EF4-FFF2-40B4-BE49-F238E27FC236}">
                <a16:creationId xmlns:a16="http://schemas.microsoft.com/office/drawing/2014/main" id="{D566156B-BF76-D495-4816-D769C89418EA}"/>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15" name="Google Shape;895;p36">
            <a:extLst>
              <a:ext uri="{FF2B5EF4-FFF2-40B4-BE49-F238E27FC236}">
                <a16:creationId xmlns:a16="http://schemas.microsoft.com/office/drawing/2014/main" id="{27D909F5-77C3-A890-3981-EC9CD5260F23}"/>
              </a:ext>
            </a:extLst>
          </p:cNvPr>
          <p:cNvSpPr txBox="1">
            <a:spLocks/>
          </p:cNvSpPr>
          <p:nvPr/>
        </p:nvSpPr>
        <p:spPr>
          <a:xfrm>
            <a:off x="492686" y="4924"/>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4. Kết quả thực hiện</a:t>
            </a:r>
            <a:endParaRPr lang="en-US" sz="2000" dirty="0">
              <a:latin typeface="+mn-lt"/>
            </a:endParaRPr>
          </a:p>
        </p:txBody>
      </p:sp>
      <p:pic>
        <p:nvPicPr>
          <p:cNvPr id="7" name="Picture 6">
            <a:extLst>
              <a:ext uri="{FF2B5EF4-FFF2-40B4-BE49-F238E27FC236}">
                <a16:creationId xmlns:a16="http://schemas.microsoft.com/office/drawing/2014/main" id="{AF308D2F-B36C-4790-9CA5-73C03912F26A}"/>
              </a:ext>
            </a:extLst>
          </p:cNvPr>
          <p:cNvPicPr/>
          <p:nvPr/>
        </p:nvPicPr>
        <p:blipFill rotWithShape="1">
          <a:blip r:embed="rId4">
            <a:extLst>
              <a:ext uri="{28A0092B-C50C-407E-A947-70E740481C1C}">
                <a14:useLocalDpi xmlns:a14="http://schemas.microsoft.com/office/drawing/2010/main" val="0"/>
              </a:ext>
            </a:extLst>
          </a:blip>
          <a:srcRect l="3058" t="2609" r="3138" b="9184"/>
          <a:stretch/>
        </p:blipFill>
        <p:spPr bwMode="auto">
          <a:xfrm>
            <a:off x="1955164" y="566082"/>
            <a:ext cx="5233670" cy="36906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830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1800">
                <a:latin typeface="+mn-lt"/>
              </a:rPr>
              <a:t>Giao </a:t>
            </a:r>
            <a:r>
              <a:rPr lang="en-US" sz="2000">
                <a:latin typeface="+mn-lt"/>
              </a:rPr>
              <a:t>diện</a:t>
            </a:r>
            <a:r>
              <a:rPr lang="en-US" sz="1800">
                <a:latin typeface="+mn-lt"/>
              </a:rPr>
              <a:t> điều khiển và giám sát</a:t>
            </a:r>
            <a:endParaRPr lang="en-US" sz="1800" dirty="0">
              <a:latin typeface="+mn-lt"/>
            </a:endParaRPr>
          </a:p>
        </p:txBody>
      </p:sp>
      <p:pic>
        <p:nvPicPr>
          <p:cNvPr id="4" name="Picture 3">
            <a:extLst>
              <a:ext uri="{FF2B5EF4-FFF2-40B4-BE49-F238E27FC236}">
                <a16:creationId xmlns:a16="http://schemas.microsoft.com/office/drawing/2014/main" id="{C74BAFAA-42B4-47B4-A13F-5D10D1127C32}"/>
              </a:ext>
            </a:extLst>
          </p:cNvPr>
          <p:cNvPicPr/>
          <p:nvPr/>
        </p:nvPicPr>
        <p:blipFill>
          <a:blip r:embed="rId3"/>
          <a:stretch>
            <a:fillRect/>
          </a:stretch>
        </p:blipFill>
        <p:spPr>
          <a:xfrm>
            <a:off x="1490114" y="649908"/>
            <a:ext cx="6163772" cy="3843684"/>
          </a:xfrm>
          <a:prstGeom prst="rect">
            <a:avLst/>
          </a:prstGeom>
        </p:spPr>
      </p:pic>
    </p:spTree>
    <p:extLst>
      <p:ext uri="{BB962C8B-B14F-4D97-AF65-F5344CB8AC3E}">
        <p14:creationId xmlns:p14="http://schemas.microsoft.com/office/powerpoint/2010/main" val="59295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2" name="TextBox 1">
            <a:extLst>
              <a:ext uri="{FF2B5EF4-FFF2-40B4-BE49-F238E27FC236}">
                <a16:creationId xmlns:a16="http://schemas.microsoft.com/office/drawing/2014/main" id="{4D24118D-3BF4-0A8E-34FD-0F1FB15B9F13}"/>
              </a:ext>
            </a:extLst>
          </p:cNvPr>
          <p:cNvSpPr txBox="1"/>
          <p:nvPr/>
        </p:nvSpPr>
        <p:spPr>
          <a:xfrm>
            <a:off x="124691" y="2497778"/>
            <a:ext cx="1932709" cy="584775"/>
          </a:xfrm>
          <a:prstGeom prst="rect">
            <a:avLst/>
          </a:prstGeom>
          <a:noFill/>
        </p:spPr>
        <p:txBody>
          <a:bodyPr wrap="square">
            <a:spAutoFit/>
          </a:bodyPr>
          <a:lstStyle/>
          <a:p>
            <a:pPr algn="ctr"/>
            <a:r>
              <a:rPr lang="en-US" sz="1600">
                <a:latin typeface="+mn-lt"/>
              </a:rPr>
              <a:t>Giao diện khâu chiết rót</a:t>
            </a:r>
            <a:endParaRPr lang="en-US" sz="1600" dirty="0">
              <a:latin typeface="+mn-lt"/>
            </a:endParaRPr>
          </a:p>
        </p:txBody>
      </p:sp>
      <p:pic>
        <p:nvPicPr>
          <p:cNvPr id="5" name="Picture 4">
            <a:extLst>
              <a:ext uri="{FF2B5EF4-FFF2-40B4-BE49-F238E27FC236}">
                <a16:creationId xmlns:a16="http://schemas.microsoft.com/office/drawing/2014/main" id="{007A992C-7992-47B1-B43C-39D3C51901D8}"/>
              </a:ext>
            </a:extLst>
          </p:cNvPr>
          <p:cNvPicPr/>
          <p:nvPr/>
        </p:nvPicPr>
        <p:blipFill>
          <a:blip r:embed="rId3"/>
          <a:stretch>
            <a:fillRect/>
          </a:stretch>
        </p:blipFill>
        <p:spPr>
          <a:xfrm>
            <a:off x="2057400" y="884094"/>
            <a:ext cx="6061364" cy="3750252"/>
          </a:xfrm>
          <a:prstGeom prst="rect">
            <a:avLst/>
          </a:prstGeom>
        </p:spPr>
      </p:pic>
    </p:spTree>
    <p:extLst>
      <p:ext uri="{BB962C8B-B14F-4D97-AF65-F5344CB8AC3E}">
        <p14:creationId xmlns:p14="http://schemas.microsoft.com/office/powerpoint/2010/main" val="392639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2" name="TextBox 1">
            <a:extLst>
              <a:ext uri="{FF2B5EF4-FFF2-40B4-BE49-F238E27FC236}">
                <a16:creationId xmlns:a16="http://schemas.microsoft.com/office/drawing/2014/main" id="{4D24118D-3BF4-0A8E-34FD-0F1FB15B9F13}"/>
              </a:ext>
            </a:extLst>
          </p:cNvPr>
          <p:cNvSpPr txBox="1"/>
          <p:nvPr/>
        </p:nvSpPr>
        <p:spPr>
          <a:xfrm>
            <a:off x="190500" y="2279362"/>
            <a:ext cx="1805940" cy="584775"/>
          </a:xfrm>
          <a:prstGeom prst="rect">
            <a:avLst/>
          </a:prstGeom>
          <a:noFill/>
        </p:spPr>
        <p:txBody>
          <a:bodyPr wrap="square">
            <a:spAutoFit/>
          </a:bodyPr>
          <a:lstStyle/>
          <a:p>
            <a:pPr algn="ctr"/>
            <a:r>
              <a:rPr lang="en-US" sz="1600">
                <a:latin typeface="+mn-lt"/>
              </a:rPr>
              <a:t>Giao diện khâu cấp và đóng nắp</a:t>
            </a:r>
            <a:endParaRPr lang="en-US" sz="1600" dirty="0">
              <a:latin typeface="+mn-lt"/>
            </a:endParaRPr>
          </a:p>
        </p:txBody>
      </p:sp>
      <p:pic>
        <p:nvPicPr>
          <p:cNvPr id="5" name="Picture 4">
            <a:extLst>
              <a:ext uri="{FF2B5EF4-FFF2-40B4-BE49-F238E27FC236}">
                <a16:creationId xmlns:a16="http://schemas.microsoft.com/office/drawing/2014/main" id="{2D8A7596-2C92-441F-81A7-1DF03938BC13}"/>
              </a:ext>
            </a:extLst>
          </p:cNvPr>
          <p:cNvPicPr/>
          <p:nvPr/>
        </p:nvPicPr>
        <p:blipFill>
          <a:blip r:embed="rId3"/>
          <a:stretch>
            <a:fillRect/>
          </a:stretch>
        </p:blipFill>
        <p:spPr>
          <a:xfrm>
            <a:off x="2211301" y="717737"/>
            <a:ext cx="5858971" cy="3708025"/>
          </a:xfrm>
          <a:prstGeom prst="rect">
            <a:avLst/>
          </a:prstGeom>
        </p:spPr>
      </p:pic>
    </p:spTree>
    <p:extLst>
      <p:ext uri="{BB962C8B-B14F-4D97-AF65-F5344CB8AC3E}">
        <p14:creationId xmlns:p14="http://schemas.microsoft.com/office/powerpoint/2010/main" val="72760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2" name="TextBox 1">
            <a:extLst>
              <a:ext uri="{FF2B5EF4-FFF2-40B4-BE49-F238E27FC236}">
                <a16:creationId xmlns:a16="http://schemas.microsoft.com/office/drawing/2014/main" id="{4D24118D-3BF4-0A8E-34FD-0F1FB15B9F13}"/>
              </a:ext>
            </a:extLst>
          </p:cNvPr>
          <p:cNvSpPr txBox="1"/>
          <p:nvPr/>
        </p:nvSpPr>
        <p:spPr>
          <a:xfrm>
            <a:off x="-211974" y="2571750"/>
            <a:ext cx="2532524" cy="338554"/>
          </a:xfrm>
          <a:prstGeom prst="rect">
            <a:avLst/>
          </a:prstGeom>
          <a:noFill/>
        </p:spPr>
        <p:txBody>
          <a:bodyPr wrap="square">
            <a:spAutoFit/>
          </a:bodyPr>
          <a:lstStyle/>
          <a:p>
            <a:pPr algn="ctr"/>
            <a:r>
              <a:rPr lang="en-US" sz="1600">
                <a:latin typeface="+mn-lt"/>
              </a:rPr>
              <a:t>Giao diện cảnh báo</a:t>
            </a:r>
            <a:endParaRPr lang="en-US" sz="1600" dirty="0">
              <a:latin typeface="+mn-lt"/>
            </a:endParaRPr>
          </a:p>
        </p:txBody>
      </p:sp>
      <p:pic>
        <p:nvPicPr>
          <p:cNvPr id="16" name="Picture 15">
            <a:extLst>
              <a:ext uri="{FF2B5EF4-FFF2-40B4-BE49-F238E27FC236}">
                <a16:creationId xmlns:a16="http://schemas.microsoft.com/office/drawing/2014/main" id="{3AB2C962-7007-4302-885E-5DE8BC97C4A2}"/>
              </a:ext>
            </a:extLst>
          </p:cNvPr>
          <p:cNvPicPr/>
          <p:nvPr/>
        </p:nvPicPr>
        <p:blipFill>
          <a:blip r:embed="rId3"/>
          <a:stretch>
            <a:fillRect/>
          </a:stretch>
        </p:blipFill>
        <p:spPr>
          <a:xfrm>
            <a:off x="1998436" y="571500"/>
            <a:ext cx="6400800" cy="4572000"/>
          </a:xfrm>
          <a:prstGeom prst="rect">
            <a:avLst/>
          </a:prstGeom>
        </p:spPr>
      </p:pic>
    </p:spTree>
    <p:extLst>
      <p:ext uri="{BB962C8B-B14F-4D97-AF65-F5344CB8AC3E}">
        <p14:creationId xmlns:p14="http://schemas.microsoft.com/office/powerpoint/2010/main" val="85425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9121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2" name="TextBox 1">
            <a:extLst>
              <a:ext uri="{FF2B5EF4-FFF2-40B4-BE49-F238E27FC236}">
                <a16:creationId xmlns:a16="http://schemas.microsoft.com/office/drawing/2014/main" id="{4D24118D-3BF4-0A8E-34FD-0F1FB15B9F13}"/>
              </a:ext>
            </a:extLst>
          </p:cNvPr>
          <p:cNvSpPr txBox="1"/>
          <p:nvPr/>
        </p:nvSpPr>
        <p:spPr>
          <a:xfrm>
            <a:off x="175260" y="2388627"/>
            <a:ext cx="1607820" cy="584775"/>
          </a:xfrm>
          <a:prstGeom prst="rect">
            <a:avLst/>
          </a:prstGeom>
          <a:noFill/>
        </p:spPr>
        <p:txBody>
          <a:bodyPr wrap="square">
            <a:spAutoFit/>
          </a:bodyPr>
          <a:lstStyle/>
          <a:p>
            <a:pPr algn="ctr"/>
            <a:r>
              <a:rPr lang="en-US" sz="1600">
                <a:latin typeface="+mn-lt"/>
              </a:rPr>
              <a:t>Giao diện trạng thái thiết bị</a:t>
            </a:r>
            <a:endParaRPr lang="en-US" sz="1600" dirty="0">
              <a:latin typeface="+mn-lt"/>
            </a:endParaRPr>
          </a:p>
        </p:txBody>
      </p:sp>
      <p:pic>
        <p:nvPicPr>
          <p:cNvPr id="15" name="Picture 14">
            <a:extLst>
              <a:ext uri="{FF2B5EF4-FFF2-40B4-BE49-F238E27FC236}">
                <a16:creationId xmlns:a16="http://schemas.microsoft.com/office/drawing/2014/main" id="{B47E51A9-0E42-402E-82B4-9929F91BDE32}"/>
              </a:ext>
            </a:extLst>
          </p:cNvPr>
          <p:cNvPicPr/>
          <p:nvPr/>
        </p:nvPicPr>
        <p:blipFill>
          <a:blip r:embed="rId3"/>
          <a:stretch>
            <a:fillRect/>
          </a:stretch>
        </p:blipFill>
        <p:spPr>
          <a:xfrm>
            <a:off x="2023603" y="452847"/>
            <a:ext cx="6400800" cy="4572000"/>
          </a:xfrm>
          <a:prstGeom prst="rect">
            <a:avLst/>
          </a:prstGeom>
        </p:spPr>
      </p:pic>
    </p:spTree>
    <p:extLst>
      <p:ext uri="{BB962C8B-B14F-4D97-AF65-F5344CB8AC3E}">
        <p14:creationId xmlns:p14="http://schemas.microsoft.com/office/powerpoint/2010/main" val="807353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8" y="-91210"/>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2" name="TextBox 1">
            <a:extLst>
              <a:ext uri="{FF2B5EF4-FFF2-40B4-BE49-F238E27FC236}">
                <a16:creationId xmlns:a16="http://schemas.microsoft.com/office/drawing/2014/main" id="{4D24118D-3BF4-0A8E-34FD-0F1FB15B9F13}"/>
              </a:ext>
            </a:extLst>
          </p:cNvPr>
          <p:cNvSpPr txBox="1"/>
          <p:nvPr/>
        </p:nvSpPr>
        <p:spPr>
          <a:xfrm>
            <a:off x="556497" y="3892000"/>
            <a:ext cx="1933711" cy="338554"/>
          </a:xfrm>
          <a:prstGeom prst="rect">
            <a:avLst/>
          </a:prstGeom>
          <a:noFill/>
        </p:spPr>
        <p:txBody>
          <a:bodyPr wrap="square">
            <a:spAutoFit/>
          </a:bodyPr>
          <a:lstStyle/>
          <a:p>
            <a:r>
              <a:rPr lang="en-US" sz="1600">
                <a:latin typeface="+mn-lt"/>
              </a:rPr>
              <a:t>Popup mâm xoay</a:t>
            </a:r>
            <a:endParaRPr lang="en-US" sz="1600" dirty="0">
              <a:latin typeface="+mn-lt"/>
            </a:endParaRPr>
          </a:p>
        </p:txBody>
      </p:sp>
      <p:sp>
        <p:nvSpPr>
          <p:cNvPr id="6" name="TextBox 5">
            <a:extLst>
              <a:ext uri="{FF2B5EF4-FFF2-40B4-BE49-F238E27FC236}">
                <a16:creationId xmlns:a16="http://schemas.microsoft.com/office/drawing/2014/main" id="{FF7FF40F-125D-B588-05AF-69B7AE62CE41}"/>
              </a:ext>
            </a:extLst>
          </p:cNvPr>
          <p:cNvSpPr txBox="1"/>
          <p:nvPr/>
        </p:nvSpPr>
        <p:spPr>
          <a:xfrm>
            <a:off x="3676407" y="3892000"/>
            <a:ext cx="1933711" cy="338554"/>
          </a:xfrm>
          <a:prstGeom prst="rect">
            <a:avLst/>
          </a:prstGeom>
          <a:noFill/>
        </p:spPr>
        <p:txBody>
          <a:bodyPr wrap="square">
            <a:spAutoFit/>
          </a:bodyPr>
          <a:lstStyle/>
          <a:p>
            <a:r>
              <a:rPr lang="en-US" sz="1600">
                <a:latin typeface="+mn-lt"/>
              </a:rPr>
              <a:t>Popup các motor</a:t>
            </a:r>
          </a:p>
        </p:txBody>
      </p:sp>
      <p:sp>
        <p:nvSpPr>
          <p:cNvPr id="9" name="TextBox 8">
            <a:extLst>
              <a:ext uri="{FF2B5EF4-FFF2-40B4-BE49-F238E27FC236}">
                <a16:creationId xmlns:a16="http://schemas.microsoft.com/office/drawing/2014/main" id="{FF9DED24-43A0-F4F2-C0D1-193645AF4843}"/>
              </a:ext>
            </a:extLst>
          </p:cNvPr>
          <p:cNvSpPr txBox="1"/>
          <p:nvPr/>
        </p:nvSpPr>
        <p:spPr>
          <a:xfrm>
            <a:off x="6400894" y="3877567"/>
            <a:ext cx="3356111" cy="338554"/>
          </a:xfrm>
          <a:prstGeom prst="rect">
            <a:avLst/>
          </a:prstGeom>
          <a:noFill/>
        </p:spPr>
        <p:txBody>
          <a:bodyPr wrap="square">
            <a:spAutoFit/>
          </a:bodyPr>
          <a:lstStyle/>
          <a:p>
            <a:r>
              <a:rPr lang="en-US" sz="1600">
                <a:latin typeface="+mn-lt"/>
              </a:rPr>
              <a:t>Popup thoát hệ thống</a:t>
            </a:r>
          </a:p>
        </p:txBody>
      </p:sp>
      <p:pic>
        <p:nvPicPr>
          <p:cNvPr id="17" name="Picture 16">
            <a:extLst>
              <a:ext uri="{FF2B5EF4-FFF2-40B4-BE49-F238E27FC236}">
                <a16:creationId xmlns:a16="http://schemas.microsoft.com/office/drawing/2014/main" id="{448E2E49-1DE7-46A3-B466-452405E398D5}"/>
              </a:ext>
            </a:extLst>
          </p:cNvPr>
          <p:cNvPicPr/>
          <p:nvPr/>
        </p:nvPicPr>
        <p:blipFill rotWithShape="1">
          <a:blip r:embed="rId3"/>
          <a:srcRect l="1818" r="2427" b="2126"/>
          <a:stretch/>
        </p:blipFill>
        <p:spPr>
          <a:xfrm>
            <a:off x="117219" y="347809"/>
            <a:ext cx="2626702" cy="3274681"/>
          </a:xfrm>
          <a:prstGeom prst="rect">
            <a:avLst/>
          </a:prstGeom>
        </p:spPr>
      </p:pic>
      <p:pic>
        <p:nvPicPr>
          <p:cNvPr id="18" name="Picture 17">
            <a:extLst>
              <a:ext uri="{FF2B5EF4-FFF2-40B4-BE49-F238E27FC236}">
                <a16:creationId xmlns:a16="http://schemas.microsoft.com/office/drawing/2014/main" id="{C608C7B9-CB0D-435E-95EB-FBA81FF37B93}"/>
              </a:ext>
            </a:extLst>
          </p:cNvPr>
          <p:cNvPicPr/>
          <p:nvPr/>
        </p:nvPicPr>
        <p:blipFill rotWithShape="1">
          <a:blip r:embed="rId4"/>
          <a:srcRect t="1677"/>
          <a:stretch/>
        </p:blipFill>
        <p:spPr>
          <a:xfrm>
            <a:off x="3259836" y="403860"/>
            <a:ext cx="2624328" cy="3218630"/>
          </a:xfrm>
          <a:prstGeom prst="rect">
            <a:avLst/>
          </a:prstGeom>
        </p:spPr>
      </p:pic>
      <p:pic>
        <p:nvPicPr>
          <p:cNvPr id="19" name="Picture 18">
            <a:extLst>
              <a:ext uri="{FF2B5EF4-FFF2-40B4-BE49-F238E27FC236}">
                <a16:creationId xmlns:a16="http://schemas.microsoft.com/office/drawing/2014/main" id="{A1131327-363C-4211-AA75-08B4CABEA698}"/>
              </a:ext>
            </a:extLst>
          </p:cNvPr>
          <p:cNvPicPr/>
          <p:nvPr/>
        </p:nvPicPr>
        <p:blipFill>
          <a:blip r:embed="rId5"/>
          <a:stretch>
            <a:fillRect/>
          </a:stretch>
        </p:blipFill>
        <p:spPr>
          <a:xfrm>
            <a:off x="6126953" y="1041690"/>
            <a:ext cx="2743200" cy="2143125"/>
          </a:xfrm>
          <a:prstGeom prst="rect">
            <a:avLst/>
          </a:prstGeom>
        </p:spPr>
      </p:pic>
    </p:spTree>
    <p:extLst>
      <p:ext uri="{BB962C8B-B14F-4D97-AF65-F5344CB8AC3E}">
        <p14:creationId xmlns:p14="http://schemas.microsoft.com/office/powerpoint/2010/main" val="3089016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7" y="74054"/>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Giao diện điều khiển và giám sát</a:t>
            </a:r>
            <a:endParaRPr lang="en-US" sz="2000" dirty="0">
              <a:latin typeface="+mn-lt"/>
            </a:endParaRPr>
          </a:p>
        </p:txBody>
      </p:sp>
      <p:sp>
        <p:nvSpPr>
          <p:cNvPr id="6" name="TextBox 5">
            <a:extLst>
              <a:ext uri="{FF2B5EF4-FFF2-40B4-BE49-F238E27FC236}">
                <a16:creationId xmlns:a16="http://schemas.microsoft.com/office/drawing/2014/main" id="{FF7FF40F-125D-B588-05AF-69B7AE62CE41}"/>
              </a:ext>
            </a:extLst>
          </p:cNvPr>
          <p:cNvSpPr txBox="1"/>
          <p:nvPr/>
        </p:nvSpPr>
        <p:spPr>
          <a:xfrm>
            <a:off x="3388873" y="4290744"/>
            <a:ext cx="2366253" cy="338554"/>
          </a:xfrm>
          <a:prstGeom prst="rect">
            <a:avLst/>
          </a:prstGeom>
          <a:noFill/>
        </p:spPr>
        <p:txBody>
          <a:bodyPr wrap="square">
            <a:spAutoFit/>
          </a:bodyPr>
          <a:lstStyle/>
          <a:p>
            <a:r>
              <a:rPr lang="en-US" sz="1600">
                <a:latin typeface="+mn-lt"/>
              </a:rPr>
              <a:t>Popup cài đặt thông số</a:t>
            </a:r>
          </a:p>
        </p:txBody>
      </p:sp>
      <p:pic>
        <p:nvPicPr>
          <p:cNvPr id="5" name="Picture 4">
            <a:extLst>
              <a:ext uri="{FF2B5EF4-FFF2-40B4-BE49-F238E27FC236}">
                <a16:creationId xmlns:a16="http://schemas.microsoft.com/office/drawing/2014/main" id="{F87EECD6-7014-48E5-860F-BF631E41FDF3}"/>
              </a:ext>
            </a:extLst>
          </p:cNvPr>
          <p:cNvPicPr/>
          <p:nvPr/>
        </p:nvPicPr>
        <p:blipFill>
          <a:blip r:embed="rId3"/>
          <a:stretch>
            <a:fillRect/>
          </a:stretch>
        </p:blipFill>
        <p:spPr>
          <a:xfrm>
            <a:off x="2285999" y="706705"/>
            <a:ext cx="4572000" cy="3322955"/>
          </a:xfrm>
          <a:prstGeom prst="rect">
            <a:avLst/>
          </a:prstGeom>
        </p:spPr>
      </p:pic>
    </p:spTree>
    <p:extLst>
      <p:ext uri="{BB962C8B-B14F-4D97-AF65-F5344CB8AC3E}">
        <p14:creationId xmlns:p14="http://schemas.microsoft.com/office/powerpoint/2010/main" val="1495266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7" y="74054"/>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Kết quả sản phẩm cuối cùng</a:t>
            </a:r>
            <a:endParaRPr lang="en-US" sz="2000" dirty="0">
              <a:latin typeface="+mn-lt"/>
            </a:endParaRPr>
          </a:p>
        </p:txBody>
      </p:sp>
      <p:sp>
        <p:nvSpPr>
          <p:cNvPr id="6" name="TextBox 5">
            <a:extLst>
              <a:ext uri="{FF2B5EF4-FFF2-40B4-BE49-F238E27FC236}">
                <a16:creationId xmlns:a16="http://schemas.microsoft.com/office/drawing/2014/main" id="{FF7FF40F-125D-B588-05AF-69B7AE62CE41}"/>
              </a:ext>
            </a:extLst>
          </p:cNvPr>
          <p:cNvSpPr txBox="1"/>
          <p:nvPr/>
        </p:nvSpPr>
        <p:spPr>
          <a:xfrm>
            <a:off x="1571254" y="3655839"/>
            <a:ext cx="6437366" cy="338554"/>
          </a:xfrm>
          <a:prstGeom prst="rect">
            <a:avLst/>
          </a:prstGeom>
          <a:noFill/>
        </p:spPr>
        <p:txBody>
          <a:bodyPr wrap="square">
            <a:spAutoFit/>
          </a:bodyPr>
          <a:lstStyle/>
          <a:p>
            <a:r>
              <a:rPr lang="en-US" sz="1600">
                <a:latin typeface="+mn-lt"/>
              </a:rPr>
              <a:t>Răng nắp chai không bị biến dạng trước và sau khi đóng nắp</a:t>
            </a:r>
          </a:p>
        </p:txBody>
      </p:sp>
      <p:pic>
        <p:nvPicPr>
          <p:cNvPr id="7" name="Picture 6">
            <a:extLst>
              <a:ext uri="{FF2B5EF4-FFF2-40B4-BE49-F238E27FC236}">
                <a16:creationId xmlns:a16="http://schemas.microsoft.com/office/drawing/2014/main" id="{88A65D8C-9712-48D7-B506-AC10B4AD2155}"/>
              </a:ext>
            </a:extLst>
          </p:cNvPr>
          <p:cNvPicPr/>
          <p:nvPr/>
        </p:nvPicPr>
        <p:blipFill rotWithShape="1">
          <a:blip r:embed="rId3" cstate="print">
            <a:extLst>
              <a:ext uri="{28A0092B-C50C-407E-A947-70E740481C1C}">
                <a14:useLocalDpi xmlns:a14="http://schemas.microsoft.com/office/drawing/2010/main" val="0"/>
              </a:ext>
            </a:extLst>
          </a:blip>
          <a:srcRect l="11015" t="5069" r="25007" b="7346"/>
          <a:stretch/>
        </p:blipFill>
        <p:spPr bwMode="auto">
          <a:xfrm>
            <a:off x="2310393" y="1413508"/>
            <a:ext cx="1737360" cy="194500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0B6F35D-A22E-4874-9ADC-00148A647BCE}"/>
              </a:ext>
            </a:extLst>
          </p:cNvPr>
          <p:cNvPicPr/>
          <p:nvPr/>
        </p:nvPicPr>
        <p:blipFill rotWithShape="1">
          <a:blip r:embed="rId4" cstate="print">
            <a:extLst>
              <a:ext uri="{28A0092B-C50C-407E-A947-70E740481C1C}">
                <a14:useLocalDpi xmlns:a14="http://schemas.microsoft.com/office/drawing/2010/main" val="0"/>
              </a:ext>
            </a:extLst>
          </a:blip>
          <a:srcRect l="8653" t="22224" r="8893" b="13658"/>
          <a:stretch/>
        </p:blipFill>
        <p:spPr bwMode="auto">
          <a:xfrm>
            <a:off x="4672591" y="1413509"/>
            <a:ext cx="1737360" cy="19450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48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2490207" y="74054"/>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Kết quả sản phẩm cuối cùng</a:t>
            </a:r>
            <a:endParaRPr lang="en-US" sz="2000" dirty="0">
              <a:latin typeface="+mn-lt"/>
            </a:endParaRPr>
          </a:p>
        </p:txBody>
      </p:sp>
      <p:sp>
        <p:nvSpPr>
          <p:cNvPr id="6" name="TextBox 5">
            <a:extLst>
              <a:ext uri="{FF2B5EF4-FFF2-40B4-BE49-F238E27FC236}">
                <a16:creationId xmlns:a16="http://schemas.microsoft.com/office/drawing/2014/main" id="{FF7FF40F-125D-B588-05AF-69B7AE62CE41}"/>
              </a:ext>
            </a:extLst>
          </p:cNvPr>
          <p:cNvSpPr txBox="1"/>
          <p:nvPr/>
        </p:nvSpPr>
        <p:spPr>
          <a:xfrm>
            <a:off x="1057647" y="4376976"/>
            <a:ext cx="8345433" cy="338554"/>
          </a:xfrm>
          <a:prstGeom prst="rect">
            <a:avLst/>
          </a:prstGeom>
          <a:noFill/>
        </p:spPr>
        <p:txBody>
          <a:bodyPr wrap="square">
            <a:spAutoFit/>
          </a:bodyPr>
          <a:lstStyle/>
          <a:p>
            <a:r>
              <a:rPr lang="en-US" sz="1600">
                <a:latin typeface="+mn-lt"/>
              </a:rPr>
              <a:t>Chai được chiết rót có lượng nước khá đồng đều, chai kín nước không bị rỉ ra ngoài</a:t>
            </a:r>
          </a:p>
        </p:txBody>
      </p:sp>
      <p:pic>
        <p:nvPicPr>
          <p:cNvPr id="5" name="Picture 4">
            <a:extLst>
              <a:ext uri="{FF2B5EF4-FFF2-40B4-BE49-F238E27FC236}">
                <a16:creationId xmlns:a16="http://schemas.microsoft.com/office/drawing/2014/main" id="{10B83B21-B04B-4CC0-B5FD-E1838DBA70DF}"/>
              </a:ext>
            </a:extLst>
          </p:cNvPr>
          <p:cNvPicPr/>
          <p:nvPr/>
        </p:nvPicPr>
        <p:blipFill>
          <a:blip r:embed="rId3">
            <a:extLst>
              <a:ext uri="{28A0092B-C50C-407E-A947-70E740481C1C}">
                <a14:useLocalDpi xmlns:a14="http://schemas.microsoft.com/office/drawing/2010/main" val="0"/>
              </a:ext>
            </a:extLst>
          </a:blip>
          <a:stretch>
            <a:fillRect/>
          </a:stretch>
        </p:blipFill>
        <p:spPr>
          <a:xfrm>
            <a:off x="2400301" y="646909"/>
            <a:ext cx="4594860" cy="3597360"/>
          </a:xfrm>
          <a:prstGeom prst="rect">
            <a:avLst/>
          </a:prstGeom>
        </p:spPr>
      </p:pic>
    </p:spTree>
    <p:extLst>
      <p:ext uri="{BB962C8B-B14F-4D97-AF65-F5344CB8AC3E}">
        <p14:creationId xmlns:p14="http://schemas.microsoft.com/office/powerpoint/2010/main" val="264575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13" name="Google Shape;895;p36">
            <a:extLst>
              <a:ext uri="{FF2B5EF4-FFF2-40B4-BE49-F238E27FC236}">
                <a16:creationId xmlns:a16="http://schemas.microsoft.com/office/drawing/2014/main" id="{5CB04B09-DA0C-2D6C-7F9C-7AA8396C490A}"/>
              </a:ext>
            </a:extLst>
          </p:cNvPr>
          <p:cNvSpPr txBox="1">
            <a:spLocks noGrp="1"/>
          </p:cNvSpPr>
          <p:nvPr>
            <p:ph type="title"/>
          </p:nvPr>
        </p:nvSpPr>
        <p:spPr>
          <a:xfrm>
            <a:off x="331372" y="-50297"/>
            <a:ext cx="3192977" cy="59542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a:latin typeface="+mn-lt"/>
              </a:rPr>
              <a:t>1. Tổng quan đề tài</a:t>
            </a:r>
            <a:endParaRPr lang="en-US" sz="2000" dirty="0">
              <a:latin typeface="+mn-lt"/>
            </a:endParaRPr>
          </a:p>
        </p:txBody>
      </p:sp>
      <p:sp>
        <p:nvSpPr>
          <p:cNvPr id="3" name="TextBox 2">
            <a:extLst>
              <a:ext uri="{FF2B5EF4-FFF2-40B4-BE49-F238E27FC236}">
                <a16:creationId xmlns:a16="http://schemas.microsoft.com/office/drawing/2014/main" id="{99137B38-273F-40FB-EF17-47505CC29E87}"/>
              </a:ext>
            </a:extLst>
          </p:cNvPr>
          <p:cNvSpPr txBox="1"/>
          <p:nvPr/>
        </p:nvSpPr>
        <p:spPr>
          <a:xfrm>
            <a:off x="664849" y="406648"/>
            <a:ext cx="1319895" cy="369332"/>
          </a:xfrm>
          <a:prstGeom prst="rect">
            <a:avLst/>
          </a:prstGeom>
          <a:noFill/>
        </p:spPr>
        <p:txBody>
          <a:bodyPr wrap="square">
            <a:spAutoFit/>
          </a:bodyPr>
          <a:lstStyle/>
          <a:p>
            <a:pPr algn="ctr"/>
            <a:r>
              <a:rPr lang="en-US" sz="1800">
                <a:latin typeface="+mn-lt"/>
              </a:rPr>
              <a:t>Đặt vấn đề</a:t>
            </a:r>
          </a:p>
        </p:txBody>
      </p:sp>
      <p:sp>
        <p:nvSpPr>
          <p:cNvPr id="8" name="Rectangle 7">
            <a:extLst>
              <a:ext uri="{FF2B5EF4-FFF2-40B4-BE49-F238E27FC236}">
                <a16:creationId xmlns:a16="http://schemas.microsoft.com/office/drawing/2014/main" id="{ADEB5294-FD8F-4BF5-8B13-B92E9FEB6F6F}"/>
              </a:ext>
            </a:extLst>
          </p:cNvPr>
          <p:cNvSpPr/>
          <p:nvPr/>
        </p:nvSpPr>
        <p:spPr>
          <a:xfrm>
            <a:off x="267868" y="1315799"/>
            <a:ext cx="4648673" cy="523220"/>
          </a:xfrm>
          <a:prstGeom prst="rect">
            <a:avLst/>
          </a:prstGeom>
        </p:spPr>
        <p:txBody>
          <a:bodyPr wrap="square">
            <a:spAutoFit/>
          </a:bodyPr>
          <a:lstStyle/>
          <a:p>
            <a:r>
              <a:rPr lang="en-US">
                <a:latin typeface="+mn-lt"/>
              </a:rPr>
              <a:t>Hiện </a:t>
            </a:r>
            <a:r>
              <a:rPr lang="en-US" dirty="0">
                <a:latin typeface="+mn-lt"/>
              </a:rPr>
              <a:t>nay </a:t>
            </a:r>
            <a:r>
              <a:rPr lang="en-US" dirty="0" err="1">
                <a:latin typeface="+mn-lt"/>
              </a:rPr>
              <a:t>nước</a:t>
            </a:r>
            <a:r>
              <a:rPr lang="en-US" dirty="0">
                <a:latin typeface="+mn-lt"/>
              </a:rPr>
              <a:t> </a:t>
            </a:r>
            <a:r>
              <a:rPr lang="en-US" dirty="0" err="1">
                <a:latin typeface="+mn-lt"/>
              </a:rPr>
              <a:t>đóng</a:t>
            </a:r>
            <a:r>
              <a:rPr lang="en-US" dirty="0">
                <a:latin typeface="+mn-lt"/>
              </a:rPr>
              <a:t> chai </a:t>
            </a:r>
            <a:r>
              <a:rPr lang="en-US" dirty="0" err="1">
                <a:latin typeface="+mn-lt"/>
              </a:rPr>
              <a:t>đang</a:t>
            </a:r>
            <a:r>
              <a:rPr lang="en-US" dirty="0">
                <a:latin typeface="+mn-lt"/>
              </a:rPr>
              <a:t> </a:t>
            </a:r>
            <a:r>
              <a:rPr lang="en-US" dirty="0" err="1">
                <a:latin typeface="+mn-lt"/>
              </a:rPr>
              <a:t>là</a:t>
            </a:r>
            <a:r>
              <a:rPr lang="en-US" dirty="0">
                <a:latin typeface="+mn-lt"/>
              </a:rPr>
              <a:t> </a:t>
            </a:r>
            <a:r>
              <a:rPr lang="en-US" dirty="0" err="1">
                <a:latin typeface="+mn-lt"/>
              </a:rPr>
              <a:t>một</a:t>
            </a:r>
            <a:r>
              <a:rPr lang="en-US" dirty="0">
                <a:latin typeface="+mn-lt"/>
              </a:rPr>
              <a:t> </a:t>
            </a:r>
            <a:r>
              <a:rPr lang="en-US" dirty="0" err="1">
                <a:latin typeface="+mn-lt"/>
              </a:rPr>
              <a:t>trong</a:t>
            </a:r>
            <a:r>
              <a:rPr lang="en-US" dirty="0">
                <a:latin typeface="+mn-lt"/>
              </a:rPr>
              <a:t> </a:t>
            </a:r>
            <a:r>
              <a:rPr lang="en-US" dirty="0" err="1">
                <a:latin typeface="+mn-lt"/>
              </a:rPr>
              <a:t>những</a:t>
            </a:r>
            <a:r>
              <a:rPr lang="en-US" dirty="0">
                <a:latin typeface="+mn-lt"/>
              </a:rPr>
              <a:t> </a:t>
            </a:r>
            <a:r>
              <a:rPr lang="en-US" dirty="0" err="1">
                <a:latin typeface="+mn-lt"/>
              </a:rPr>
              <a:t>loại</a:t>
            </a:r>
            <a:r>
              <a:rPr lang="en-US" dirty="0">
                <a:latin typeface="+mn-lt"/>
              </a:rPr>
              <a:t> </a:t>
            </a:r>
            <a:r>
              <a:rPr lang="en-US" dirty="0" err="1">
                <a:latin typeface="+mn-lt"/>
              </a:rPr>
              <a:t>thức</a:t>
            </a:r>
            <a:r>
              <a:rPr lang="en-US" dirty="0">
                <a:latin typeface="+mn-lt"/>
              </a:rPr>
              <a:t> </a:t>
            </a:r>
            <a:r>
              <a:rPr lang="en-US" dirty="0" err="1">
                <a:latin typeface="+mn-lt"/>
              </a:rPr>
              <a:t>uống</a:t>
            </a:r>
            <a:r>
              <a:rPr lang="en-US" dirty="0">
                <a:latin typeface="+mn-lt"/>
              </a:rPr>
              <a:t> </a:t>
            </a:r>
            <a:r>
              <a:rPr lang="en-US" dirty="0" err="1">
                <a:latin typeface="+mn-lt"/>
              </a:rPr>
              <a:t>phổ</a:t>
            </a:r>
            <a:r>
              <a:rPr lang="en-US" dirty="0">
                <a:latin typeface="+mn-lt"/>
              </a:rPr>
              <a:t> </a:t>
            </a:r>
            <a:r>
              <a:rPr lang="en-US" dirty="0" err="1">
                <a:latin typeface="+mn-lt"/>
              </a:rPr>
              <a:t>biến</a:t>
            </a:r>
            <a:r>
              <a:rPr lang="en-US" dirty="0">
                <a:latin typeface="+mn-lt"/>
              </a:rPr>
              <a:t> </a:t>
            </a:r>
            <a:r>
              <a:rPr lang="en-US" dirty="0" err="1">
                <a:latin typeface="+mn-lt"/>
              </a:rPr>
              <a:t>nhất</a:t>
            </a:r>
            <a:r>
              <a:rPr lang="en-US" dirty="0">
                <a:latin typeface="+mn-lt"/>
              </a:rPr>
              <a:t> </a:t>
            </a:r>
            <a:r>
              <a:rPr lang="en-US" dirty="0" err="1">
                <a:latin typeface="+mn-lt"/>
              </a:rPr>
              <a:t>trên</a:t>
            </a:r>
            <a:r>
              <a:rPr lang="en-US" dirty="0">
                <a:latin typeface="+mn-lt"/>
              </a:rPr>
              <a:t> </a:t>
            </a:r>
            <a:r>
              <a:rPr lang="en-US" dirty="0" err="1">
                <a:latin typeface="+mn-lt"/>
              </a:rPr>
              <a:t>thế</a:t>
            </a:r>
            <a:r>
              <a:rPr lang="en-US" dirty="0">
                <a:latin typeface="+mn-lt"/>
              </a:rPr>
              <a:t> </a:t>
            </a:r>
            <a:r>
              <a:rPr lang="en-US" dirty="0" err="1">
                <a:latin typeface="+mn-lt"/>
              </a:rPr>
              <a:t>giới</a:t>
            </a:r>
            <a:r>
              <a:rPr lang="en-US" dirty="0">
                <a:latin typeface="+mn-lt"/>
              </a:rPr>
              <a:t>.</a:t>
            </a:r>
            <a:endParaRPr lang="en-US" dirty="0">
              <a:latin typeface="+mn-lt"/>
              <a:cs typeface="Arial" pitchFamily="34" charset="0"/>
            </a:endParaRPr>
          </a:p>
        </p:txBody>
      </p:sp>
      <p:sp>
        <p:nvSpPr>
          <p:cNvPr id="9" name="TextBox 8">
            <a:extLst>
              <a:ext uri="{FF2B5EF4-FFF2-40B4-BE49-F238E27FC236}">
                <a16:creationId xmlns:a16="http://schemas.microsoft.com/office/drawing/2014/main" id="{959685BF-1899-4030-B7C5-9C457E11F04D}"/>
              </a:ext>
            </a:extLst>
          </p:cNvPr>
          <p:cNvSpPr txBox="1"/>
          <p:nvPr/>
        </p:nvSpPr>
        <p:spPr>
          <a:xfrm>
            <a:off x="205522" y="2240360"/>
            <a:ext cx="4649831" cy="738664"/>
          </a:xfrm>
          <a:prstGeom prst="rect">
            <a:avLst/>
          </a:prstGeom>
          <a:noFill/>
        </p:spPr>
        <p:txBody>
          <a:bodyPr wrap="square">
            <a:spAutoFit/>
          </a:bodyPr>
          <a:lstStyle/>
          <a:p>
            <a:pPr algn="just">
              <a:spcBef>
                <a:spcPts val="2400"/>
              </a:spcBef>
            </a:pPr>
            <a:r>
              <a:rPr lang="en-US">
                <a:latin typeface="+mn-lt"/>
              </a:rPr>
              <a:t>Từ tiềm năng to lớn của ngành công nghiệp sản xuất nước đóng chai và nhu cầu tìm hiểu về cách hoạt động cũng như trang thiết bị. </a:t>
            </a:r>
            <a:endParaRPr lang="en-US" dirty="0">
              <a:latin typeface="+mn-lt"/>
            </a:endParaRPr>
          </a:p>
        </p:txBody>
      </p:sp>
      <p:sp>
        <p:nvSpPr>
          <p:cNvPr id="10" name="Rectangle 9">
            <a:extLst>
              <a:ext uri="{FF2B5EF4-FFF2-40B4-BE49-F238E27FC236}">
                <a16:creationId xmlns:a16="http://schemas.microsoft.com/office/drawing/2014/main" id="{7E9BEC73-D516-426B-AB31-3C617B19AE16}"/>
              </a:ext>
            </a:extLst>
          </p:cNvPr>
          <p:cNvSpPr/>
          <p:nvPr/>
        </p:nvSpPr>
        <p:spPr>
          <a:xfrm>
            <a:off x="205523" y="3385652"/>
            <a:ext cx="4649831" cy="523220"/>
          </a:xfrm>
          <a:prstGeom prst="rect">
            <a:avLst/>
          </a:prstGeom>
        </p:spPr>
        <p:txBody>
          <a:bodyPr wrap="square">
            <a:spAutoFit/>
          </a:bodyPr>
          <a:lstStyle/>
          <a:p>
            <a:pPr algn="just"/>
            <a:r>
              <a:rPr lang="en-US">
                <a:latin typeface="+mn-lt"/>
                <a:sym typeface="Symbol"/>
              </a:rPr>
              <a:t>Nên nhóm đã chọn đề tài: “</a:t>
            </a:r>
            <a:r>
              <a:rPr lang="en-US">
                <a:latin typeface="+mn-lt"/>
              </a:rPr>
              <a:t>Hệ </a:t>
            </a:r>
            <a:r>
              <a:rPr lang="en-US" dirty="0" err="1">
                <a:latin typeface="+mn-lt"/>
              </a:rPr>
              <a:t>thống</a:t>
            </a:r>
            <a:r>
              <a:rPr lang="en-US" dirty="0">
                <a:latin typeface="+mn-lt"/>
              </a:rPr>
              <a:t> </a:t>
            </a:r>
            <a:r>
              <a:rPr lang="en-US" dirty="0" err="1">
                <a:latin typeface="+mn-lt"/>
              </a:rPr>
              <a:t>chiết</a:t>
            </a:r>
            <a:r>
              <a:rPr lang="en-US" dirty="0">
                <a:latin typeface="+mn-lt"/>
              </a:rPr>
              <a:t> </a:t>
            </a:r>
            <a:r>
              <a:rPr lang="en-US" dirty="0" err="1">
                <a:latin typeface="+mn-lt"/>
              </a:rPr>
              <a:t>rót</a:t>
            </a:r>
            <a:r>
              <a:rPr lang="en-US" dirty="0">
                <a:latin typeface="+mn-lt"/>
              </a:rPr>
              <a:t>, </a:t>
            </a:r>
            <a:r>
              <a:rPr lang="en-US" dirty="0" err="1">
                <a:latin typeface="+mn-lt"/>
              </a:rPr>
              <a:t>đóng</a:t>
            </a:r>
            <a:r>
              <a:rPr lang="en-US" dirty="0">
                <a:latin typeface="+mn-lt"/>
              </a:rPr>
              <a:t> </a:t>
            </a:r>
            <a:r>
              <a:rPr lang="en-US" dirty="0" err="1">
                <a:latin typeface="+mn-lt"/>
              </a:rPr>
              <a:t>nắp</a:t>
            </a:r>
            <a:r>
              <a:rPr lang="en-US" dirty="0">
                <a:latin typeface="+mn-lt"/>
              </a:rPr>
              <a:t> </a:t>
            </a:r>
            <a:r>
              <a:rPr lang="en-US" dirty="0" err="1">
                <a:latin typeface="+mn-lt"/>
              </a:rPr>
              <a:t>và</a:t>
            </a:r>
            <a:r>
              <a:rPr lang="en-US" dirty="0">
                <a:latin typeface="+mn-lt"/>
              </a:rPr>
              <a:t> </a:t>
            </a:r>
            <a:r>
              <a:rPr lang="en-US" dirty="0" err="1">
                <a:latin typeface="+mn-lt"/>
              </a:rPr>
              <a:t>dán</a:t>
            </a:r>
            <a:r>
              <a:rPr lang="en-US" dirty="0">
                <a:latin typeface="+mn-lt"/>
              </a:rPr>
              <a:t> </a:t>
            </a:r>
            <a:r>
              <a:rPr lang="en-US" dirty="0" err="1">
                <a:latin typeface="+mn-lt"/>
              </a:rPr>
              <a:t>nhãn</a:t>
            </a:r>
            <a:r>
              <a:rPr lang="en-US" dirty="0">
                <a:latin typeface="+mn-lt"/>
              </a:rPr>
              <a:t> chai </a:t>
            </a:r>
            <a:r>
              <a:rPr lang="en-US" err="1">
                <a:latin typeface="+mn-lt"/>
              </a:rPr>
              <a:t>tự</a:t>
            </a:r>
            <a:r>
              <a:rPr lang="en-US">
                <a:latin typeface="+mn-lt"/>
              </a:rPr>
              <a:t> động”.</a:t>
            </a:r>
            <a:endParaRPr lang="en-US" dirty="0">
              <a:latin typeface="+mn-lt"/>
            </a:endParaRPr>
          </a:p>
        </p:txBody>
      </p:sp>
      <p:pic>
        <p:nvPicPr>
          <p:cNvPr id="4" name="Picture 3">
            <a:extLst>
              <a:ext uri="{FF2B5EF4-FFF2-40B4-BE49-F238E27FC236}">
                <a16:creationId xmlns:a16="http://schemas.microsoft.com/office/drawing/2014/main" id="{DEBDBDC8-9EEF-4800-814D-DFF3F11DCC16}"/>
              </a:ext>
            </a:extLst>
          </p:cNvPr>
          <p:cNvPicPr>
            <a:picLocks noChangeAspect="1"/>
          </p:cNvPicPr>
          <p:nvPr/>
        </p:nvPicPr>
        <p:blipFill>
          <a:blip r:embed="rId3"/>
          <a:stretch>
            <a:fillRect/>
          </a:stretch>
        </p:blipFill>
        <p:spPr>
          <a:xfrm>
            <a:off x="5060838" y="961308"/>
            <a:ext cx="3815294" cy="3368238"/>
          </a:xfrm>
          <a:prstGeom prst="rect">
            <a:avLst/>
          </a:prstGeom>
        </p:spPr>
      </p:pic>
    </p:spTree>
    <p:extLst>
      <p:ext uri="{BB962C8B-B14F-4D97-AF65-F5344CB8AC3E}">
        <p14:creationId xmlns:p14="http://schemas.microsoft.com/office/powerpoint/2010/main" val="33378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488577" y="85999"/>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5. Kết luận và hướng phát triển</a:t>
            </a:r>
            <a:endParaRPr lang="en-US" sz="2000" dirty="0">
              <a:latin typeface="+mn-lt"/>
            </a:endParaRPr>
          </a:p>
        </p:txBody>
      </p:sp>
      <p:sp>
        <p:nvSpPr>
          <p:cNvPr id="6" name="TextBox 5">
            <a:extLst>
              <a:ext uri="{FF2B5EF4-FFF2-40B4-BE49-F238E27FC236}">
                <a16:creationId xmlns:a16="http://schemas.microsoft.com/office/drawing/2014/main" id="{9F381D47-82E7-7C1C-5C45-49A37484A69A}"/>
              </a:ext>
            </a:extLst>
          </p:cNvPr>
          <p:cNvSpPr txBox="1"/>
          <p:nvPr/>
        </p:nvSpPr>
        <p:spPr>
          <a:xfrm>
            <a:off x="0" y="617587"/>
            <a:ext cx="9144000" cy="2391489"/>
          </a:xfrm>
          <a:prstGeom prst="rect">
            <a:avLst/>
          </a:prstGeom>
          <a:noFill/>
        </p:spPr>
        <p:txBody>
          <a:bodyPr wrap="square">
            <a:spAutoFit/>
          </a:bodyPr>
          <a:lstStyle/>
          <a:p>
            <a:pPr marL="285750" marR="0" indent="-285750" algn="just">
              <a:lnSpc>
                <a:spcPct val="150000"/>
              </a:lnSpc>
              <a:spcBef>
                <a:spcPts val="0"/>
              </a:spcBef>
              <a:spcAft>
                <a:spcPts val="600"/>
              </a:spcAft>
              <a:buFont typeface="Wingdings" panose="05000000000000000000" pitchFamily="2" charset="2"/>
              <a:buChar char="v"/>
            </a:pPr>
            <a:r>
              <a:rPr lang="en-US" sz="1400" b="1">
                <a:effectLst/>
                <a:latin typeface="+mn-lt"/>
                <a:ea typeface="Times New Roman" panose="02020603050405020304" pitchFamily="18" charset="0"/>
                <a:cs typeface="Calibri" panose="020F0502020204030204" pitchFamily="34" charset="0"/>
              </a:rPr>
              <a:t>Kết luận:</a:t>
            </a:r>
            <a:endParaRPr lang="en-US" sz="1400" b="1">
              <a:effectLst/>
              <a:latin typeface="+mn-lt"/>
              <a:ea typeface="Times New Roman" panose="02020603050405020304" pitchFamily="18" charset="0"/>
            </a:endParaRPr>
          </a:p>
          <a:p>
            <a:pPr marL="285750" marR="0" lvl="0" indent="-285750" algn="just">
              <a:lnSpc>
                <a:spcPct val="150000"/>
              </a:lnSpc>
              <a:spcBef>
                <a:spcPts val="0"/>
              </a:spcBef>
              <a:spcAft>
                <a:spcPts val="0"/>
              </a:spcAft>
              <a:buFont typeface="Arial" panose="020B0604020202020204" pitchFamily="34" charset="0"/>
              <a:buChar char="•"/>
            </a:pPr>
            <a:r>
              <a:rPr lang="en-US">
                <a:effectLst/>
                <a:latin typeface="+mn-lt"/>
                <a:ea typeface="Times New Roman" panose="02020603050405020304" pitchFamily="18" charset="0"/>
              </a:rPr>
              <a:t>Thiết kế hoàn chỉnh hệ thống chiết rót và đóng nắp chai tự động, đáp ứng tốt các yêu cầu kỹ thuật đề ra như là răng chai không bị biến dạng,…</a:t>
            </a:r>
          </a:p>
          <a:p>
            <a:pPr marL="285750" marR="0" lvl="0" indent="-285750" algn="just">
              <a:lnSpc>
                <a:spcPct val="150000"/>
              </a:lnSpc>
              <a:spcBef>
                <a:spcPts val="0"/>
              </a:spcBef>
              <a:spcAft>
                <a:spcPts val="0"/>
              </a:spcAft>
              <a:buFont typeface="Arial" panose="020B0604020202020204" pitchFamily="34" charset="0"/>
              <a:buChar char="•"/>
            </a:pPr>
            <a:r>
              <a:rPr lang="en-US">
                <a:effectLst/>
                <a:latin typeface="+mn-lt"/>
                <a:ea typeface="Times New Roman" panose="02020603050405020304" pitchFamily="18" charset="0"/>
              </a:rPr>
              <a:t>PLC đã điều khiển động cơ bước chính xác thông qua việc đọc và băm xung.</a:t>
            </a:r>
          </a:p>
          <a:p>
            <a:pPr marL="285750" marR="0" lvl="0" indent="-285750" algn="just">
              <a:lnSpc>
                <a:spcPct val="150000"/>
              </a:lnSpc>
              <a:spcBef>
                <a:spcPts val="0"/>
              </a:spcBef>
              <a:spcAft>
                <a:spcPts val="0"/>
              </a:spcAft>
              <a:buFont typeface="Arial" panose="020B0604020202020204" pitchFamily="34" charset="0"/>
              <a:buChar char="•"/>
            </a:pPr>
            <a:r>
              <a:rPr lang="en-US">
                <a:effectLst/>
                <a:latin typeface="+mn-lt"/>
                <a:ea typeface="Times New Roman" panose="02020603050405020304" pitchFamily="18" charset="0"/>
              </a:rPr>
              <a:t>Các bộ phận của hệ thống hoạt động khá ổn định.</a:t>
            </a:r>
          </a:p>
          <a:p>
            <a:pPr marL="285750" marR="0" lvl="0" indent="-285750" algn="just">
              <a:lnSpc>
                <a:spcPct val="150000"/>
              </a:lnSpc>
              <a:spcBef>
                <a:spcPts val="0"/>
              </a:spcBef>
              <a:spcAft>
                <a:spcPts val="1000"/>
              </a:spcAft>
              <a:buFont typeface="Arial" panose="020B0604020202020204" pitchFamily="34" charset="0"/>
              <a:buChar char="•"/>
            </a:pPr>
            <a:r>
              <a:rPr lang="en-US">
                <a:effectLst/>
                <a:latin typeface="+mn-lt"/>
                <a:ea typeface="Times New Roman" panose="02020603050405020304" pitchFamily="18" charset="0"/>
              </a:rPr>
              <a:t>Việc hiển thị thông tin lên web được thiết kế chuẩn trong công nghiệp, trực quan và sinh động, giúp người điều khiển và giám sát được hệ thống một cách trơn tru.</a:t>
            </a:r>
          </a:p>
        </p:txBody>
      </p:sp>
      <p:pic>
        <p:nvPicPr>
          <p:cNvPr id="2" name="Picture 1">
            <a:extLst>
              <a:ext uri="{FF2B5EF4-FFF2-40B4-BE49-F238E27FC236}">
                <a16:creationId xmlns:a16="http://schemas.microsoft.com/office/drawing/2014/main" id="{23E14D8D-F10B-5CA4-6EE0-8E4242964509}"/>
              </a:ext>
            </a:extLst>
          </p:cNvPr>
          <p:cNvPicPr>
            <a:picLocks noChangeAspect="1"/>
          </p:cNvPicPr>
          <p:nvPr/>
        </p:nvPicPr>
        <p:blipFill rotWithShape="1">
          <a:blip r:embed="rId3"/>
          <a:srcRect r="11360" b="28743"/>
          <a:stretch/>
        </p:blipFill>
        <p:spPr>
          <a:xfrm>
            <a:off x="1" y="4658324"/>
            <a:ext cx="1927860" cy="485175"/>
          </a:xfrm>
          <a:prstGeom prst="rect">
            <a:avLst/>
          </a:prstGeom>
        </p:spPr>
      </p:pic>
    </p:spTree>
    <p:extLst>
      <p:ext uri="{BB962C8B-B14F-4D97-AF65-F5344CB8AC3E}">
        <p14:creationId xmlns:p14="http://schemas.microsoft.com/office/powerpoint/2010/main" val="195496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488577" y="85999"/>
            <a:ext cx="4163584"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5. Kết luận và hướng phát triển</a:t>
            </a:r>
            <a:endParaRPr lang="en-US" sz="2000" dirty="0">
              <a:latin typeface="+mn-lt"/>
            </a:endParaRPr>
          </a:p>
        </p:txBody>
      </p:sp>
      <p:sp>
        <p:nvSpPr>
          <p:cNvPr id="6" name="TextBox 5">
            <a:extLst>
              <a:ext uri="{FF2B5EF4-FFF2-40B4-BE49-F238E27FC236}">
                <a16:creationId xmlns:a16="http://schemas.microsoft.com/office/drawing/2014/main" id="{9F381D47-82E7-7C1C-5C45-49A37484A69A}"/>
              </a:ext>
            </a:extLst>
          </p:cNvPr>
          <p:cNvSpPr txBox="1"/>
          <p:nvPr/>
        </p:nvSpPr>
        <p:spPr>
          <a:xfrm>
            <a:off x="0" y="617587"/>
            <a:ext cx="9144000" cy="1098827"/>
          </a:xfrm>
          <a:prstGeom prst="rect">
            <a:avLst/>
          </a:prstGeom>
          <a:noFill/>
        </p:spPr>
        <p:txBody>
          <a:bodyPr wrap="square">
            <a:spAutoFit/>
          </a:bodyPr>
          <a:lstStyle/>
          <a:p>
            <a:pPr marL="285750" marR="0" indent="-285750" algn="just">
              <a:lnSpc>
                <a:spcPct val="150000"/>
              </a:lnSpc>
              <a:spcBef>
                <a:spcPts val="0"/>
              </a:spcBef>
              <a:spcAft>
                <a:spcPts val="600"/>
              </a:spcAft>
              <a:buFont typeface="Wingdings" panose="05000000000000000000" pitchFamily="2" charset="2"/>
              <a:buChar char="v"/>
            </a:pPr>
            <a:r>
              <a:rPr lang="en-US" sz="1400" b="1">
                <a:effectLst/>
                <a:latin typeface="+mn-lt"/>
                <a:ea typeface="Times New Roman" panose="02020603050405020304" pitchFamily="18" charset="0"/>
                <a:cs typeface="Calibri" panose="020F0502020204030204" pitchFamily="34" charset="0"/>
              </a:rPr>
              <a:t>Hạn chế:</a:t>
            </a:r>
            <a:endParaRPr lang="en-US" sz="1400" b="1">
              <a:effectLst/>
              <a:latin typeface="+mn-lt"/>
              <a:ea typeface="Times New Roman" panose="02020603050405020304" pitchFamily="18" charset="0"/>
            </a:endParaRPr>
          </a:p>
          <a:p>
            <a:pPr marL="285750" marR="0" lvl="0" indent="-285750" algn="just">
              <a:lnSpc>
                <a:spcPct val="150000"/>
              </a:lnSpc>
              <a:spcBef>
                <a:spcPts val="0"/>
              </a:spcBef>
              <a:spcAft>
                <a:spcPts val="0"/>
              </a:spcAft>
              <a:buFont typeface="Arial" panose="020B0604020202020204" pitchFamily="34" charset="0"/>
              <a:buChar char="•"/>
            </a:pPr>
            <a:r>
              <a:rPr lang="en-US">
                <a:effectLst/>
                <a:latin typeface="+mn-lt"/>
                <a:ea typeface="Times New Roman" panose="02020603050405020304" pitchFamily="18" charset="0"/>
              </a:rPr>
              <a:t>Cơ cấu dán nhãn chai tự động chưa được hoàn thiện.</a:t>
            </a:r>
          </a:p>
          <a:p>
            <a:pPr marL="285750" marR="0" lvl="0" indent="-285750" algn="just">
              <a:lnSpc>
                <a:spcPct val="150000"/>
              </a:lnSpc>
              <a:spcBef>
                <a:spcPts val="0"/>
              </a:spcBef>
              <a:spcAft>
                <a:spcPts val="1000"/>
              </a:spcAft>
              <a:buFont typeface="Arial" panose="020B0604020202020204" pitchFamily="34" charset="0"/>
              <a:buChar char="•"/>
            </a:pPr>
            <a:r>
              <a:rPr lang="en-US">
                <a:latin typeface="+mn-lt"/>
                <a:ea typeface="Times New Roman" panose="02020603050405020304" pitchFamily="18" charset="0"/>
              </a:rPr>
              <a:t>C</a:t>
            </a:r>
            <a:r>
              <a:rPr lang="en-US">
                <a:effectLst/>
                <a:latin typeface="+mn-lt"/>
                <a:ea typeface="Times New Roman" panose="02020603050405020304" pitchFamily="18" charset="0"/>
              </a:rPr>
              <a:t>hưa tích hợp cảm biến lưu lượng</a:t>
            </a:r>
            <a:r>
              <a:rPr lang="en-US">
                <a:latin typeface="+mn-lt"/>
                <a:ea typeface="Times New Roman" panose="02020603050405020304" pitchFamily="18" charset="0"/>
              </a:rPr>
              <a:t> </a:t>
            </a:r>
            <a:r>
              <a:rPr lang="en-US">
                <a:effectLst/>
                <a:latin typeface="+mn-lt"/>
                <a:ea typeface="Times New Roman" panose="02020603050405020304" pitchFamily="18" charset="0"/>
              </a:rPr>
              <a:t>dẫn đến mức nước trong các chai không đồng đều.</a:t>
            </a:r>
          </a:p>
        </p:txBody>
      </p:sp>
      <p:pic>
        <p:nvPicPr>
          <p:cNvPr id="2" name="Picture 1">
            <a:extLst>
              <a:ext uri="{FF2B5EF4-FFF2-40B4-BE49-F238E27FC236}">
                <a16:creationId xmlns:a16="http://schemas.microsoft.com/office/drawing/2014/main" id="{23E14D8D-F10B-5CA4-6EE0-8E4242964509}"/>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5" name="TextBox 4">
            <a:extLst>
              <a:ext uri="{FF2B5EF4-FFF2-40B4-BE49-F238E27FC236}">
                <a16:creationId xmlns:a16="http://schemas.microsoft.com/office/drawing/2014/main" id="{5E1AC352-0BE6-41F5-869B-2ADA09C8E11A}"/>
              </a:ext>
            </a:extLst>
          </p:cNvPr>
          <p:cNvSpPr txBox="1"/>
          <p:nvPr/>
        </p:nvSpPr>
        <p:spPr>
          <a:xfrm>
            <a:off x="0" y="2172831"/>
            <a:ext cx="9224161" cy="2001638"/>
          </a:xfrm>
          <a:prstGeom prst="rect">
            <a:avLst/>
          </a:prstGeom>
          <a:noFill/>
        </p:spPr>
        <p:txBody>
          <a:bodyPr wrap="square">
            <a:spAutoFit/>
          </a:bodyPr>
          <a:lstStyle/>
          <a:p>
            <a:pPr marL="285750" marR="0" lvl="0" indent="-285750" algn="just">
              <a:lnSpc>
                <a:spcPct val="150000"/>
              </a:lnSpc>
              <a:spcBef>
                <a:spcPts val="0"/>
              </a:spcBef>
              <a:spcAft>
                <a:spcPts val="1000"/>
              </a:spcAft>
              <a:buFont typeface="Wingdings" panose="05000000000000000000" pitchFamily="2" charset="2"/>
              <a:buChar char="v"/>
            </a:pPr>
            <a:r>
              <a:rPr lang="en-US" b="1">
                <a:latin typeface="+mn-lt"/>
                <a:ea typeface="Calibri" panose="020F0502020204030204" pitchFamily="34" charset="0"/>
              </a:rPr>
              <a:t>Hướng phát triển:</a:t>
            </a:r>
          </a:p>
          <a:p>
            <a:pPr marL="285750" marR="0" indent="-285750" algn="just">
              <a:lnSpc>
                <a:spcPct val="150000"/>
              </a:lnSpc>
              <a:spcBef>
                <a:spcPts val="0"/>
              </a:spcBef>
              <a:spcAft>
                <a:spcPts val="600"/>
              </a:spcAft>
              <a:buFont typeface="Arial" panose="020B0604020202020204" pitchFamily="34" charset="0"/>
              <a:buChar char="•"/>
            </a:pPr>
            <a:r>
              <a:rPr lang="en-US" kern="0">
                <a:effectLst/>
                <a:latin typeface="+mn-lt"/>
                <a:ea typeface="Times New Roman" panose="02020603050405020304" pitchFamily="18" charset="0"/>
              </a:rPr>
              <a:t>Áp dụng các giải thuật nâng cao như PID hoặc Fuzzy để cải tiến quá trình chiết rót với độ chính xác cao hơn </a:t>
            </a:r>
            <a:r>
              <a:rPr lang="en-US">
                <a:effectLst/>
                <a:latin typeface="+mn-lt"/>
                <a:ea typeface="Times New Roman" panose="02020603050405020304" pitchFamily="18" charset="0"/>
              </a:rPr>
              <a:t>.</a:t>
            </a:r>
          </a:p>
          <a:p>
            <a:pPr marL="285750" marR="0" lvl="0" indent="-285750" algn="just">
              <a:lnSpc>
                <a:spcPct val="150000"/>
              </a:lnSpc>
              <a:spcBef>
                <a:spcPts val="0"/>
              </a:spcBef>
              <a:spcAft>
                <a:spcPts val="1000"/>
              </a:spcAft>
              <a:buFont typeface="Arial" panose="020B0604020202020204" pitchFamily="34" charset="0"/>
              <a:buChar char="•"/>
            </a:pPr>
            <a:r>
              <a:rPr lang="en-US" kern="0">
                <a:effectLst/>
                <a:latin typeface="+mn-lt"/>
                <a:ea typeface="Times New Roman" panose="02020603050405020304" pitchFamily="18" charset="0"/>
              </a:rPr>
              <a:t>Áp dụng xử lý ảnh vào các giai đoạn của hệ thống nhằm mục đích phát hiện sản phẩm hư, lỗi không đạt chuẩn đầu ra.</a:t>
            </a:r>
          </a:p>
          <a:p>
            <a:pPr marL="285750" marR="0" lvl="0" indent="-285750" algn="just">
              <a:lnSpc>
                <a:spcPct val="150000"/>
              </a:lnSpc>
              <a:spcBef>
                <a:spcPts val="0"/>
              </a:spcBef>
              <a:spcAft>
                <a:spcPts val="1000"/>
              </a:spcAft>
              <a:buFont typeface="Arial" panose="020B0604020202020204" pitchFamily="34" charset="0"/>
              <a:buChar char="•"/>
            </a:pPr>
            <a:r>
              <a:rPr lang="en-US" kern="0">
                <a:effectLst/>
                <a:latin typeface="+mn-lt"/>
                <a:ea typeface="Times New Roman" panose="02020603050405020304" pitchFamily="18" charset="0"/>
              </a:rPr>
              <a:t>Nâng cấp phần cứng của mô hình tích hợp thêm các cảm biến lưu lượng</a:t>
            </a:r>
            <a:r>
              <a:rPr lang="en-US">
                <a:latin typeface="+mn-lt"/>
                <a:ea typeface="Times New Roman" panose="02020603050405020304" pitchFamily="18" charset="0"/>
              </a:rPr>
              <a:t>,…</a:t>
            </a:r>
            <a:endParaRPr lang="en-US">
              <a:effectLst/>
              <a:latin typeface="+mn-lt"/>
              <a:ea typeface="Calibri" panose="020F0502020204030204" pitchFamily="34" charset="0"/>
            </a:endParaRPr>
          </a:p>
        </p:txBody>
      </p:sp>
    </p:spTree>
    <p:extLst>
      <p:ext uri="{BB962C8B-B14F-4D97-AF65-F5344CB8AC3E}">
        <p14:creationId xmlns:p14="http://schemas.microsoft.com/office/powerpoint/2010/main" val="3013262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54E3-2FBA-49FD-964C-9F469DD3DA10}"/>
              </a:ext>
            </a:extLst>
          </p:cNvPr>
          <p:cNvSpPr>
            <a:spLocks noGrp="1"/>
          </p:cNvSpPr>
          <p:nvPr>
            <p:ph type="title"/>
          </p:nvPr>
        </p:nvSpPr>
        <p:spPr>
          <a:xfrm>
            <a:off x="656500" y="1905000"/>
            <a:ext cx="8030300" cy="1511300"/>
          </a:xfrm>
        </p:spPr>
        <p:txBody>
          <a:bodyPr/>
          <a:lstStyle/>
          <a:p>
            <a:pPr algn="ctr"/>
            <a:r>
              <a:rPr lang="en-US" sz="2800">
                <a:latin typeface="+mn-lt"/>
                <a:cs typeface="Arial" pitchFamily="34" charset="0"/>
              </a:rPr>
              <a:t>CẢM ƠN CÁC THẦY CÔ ĐÃ LẮNG NGHE PHẦN TRÌNH BÀY CỦA NHÓM EM</a:t>
            </a:r>
            <a:br>
              <a:rPr lang="en-US" sz="2800">
                <a:latin typeface="+mn-lt"/>
                <a:cs typeface="Arial" pitchFamily="34" charset="0"/>
              </a:rPr>
            </a:br>
            <a:endParaRPr lang="en-US">
              <a:latin typeface="+mn-lt"/>
            </a:endParaRPr>
          </a:p>
        </p:txBody>
      </p:sp>
    </p:spTree>
    <p:extLst>
      <p:ext uri="{BB962C8B-B14F-4D97-AF65-F5344CB8AC3E}">
        <p14:creationId xmlns:p14="http://schemas.microsoft.com/office/powerpoint/2010/main" val="186888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3" name="Arrow: Right 2">
            <a:extLst>
              <a:ext uri="{FF2B5EF4-FFF2-40B4-BE49-F238E27FC236}">
                <a16:creationId xmlns:a16="http://schemas.microsoft.com/office/drawing/2014/main" id="{232F85E1-46B6-7ED6-6B37-703B9F31CC44}"/>
              </a:ext>
            </a:extLst>
          </p:cNvPr>
          <p:cNvSpPr/>
          <p:nvPr/>
        </p:nvSpPr>
        <p:spPr>
          <a:xfrm rot="19019621">
            <a:off x="4499443" y="1424650"/>
            <a:ext cx="958168" cy="4972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8A88F62-B300-9358-325A-0CF20064784E}"/>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2" name="Arrow: Right 1">
            <a:extLst>
              <a:ext uri="{FF2B5EF4-FFF2-40B4-BE49-F238E27FC236}">
                <a16:creationId xmlns:a16="http://schemas.microsoft.com/office/drawing/2014/main" id="{49FD4276-889D-F71B-6CA6-EE1F6F7D4F15}"/>
              </a:ext>
            </a:extLst>
          </p:cNvPr>
          <p:cNvSpPr/>
          <p:nvPr/>
        </p:nvSpPr>
        <p:spPr>
          <a:xfrm rot="12893536">
            <a:off x="2751635" y="1431680"/>
            <a:ext cx="1024869" cy="4972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DE367-1850-9DC2-8D4B-B1DC6C054B89}"/>
              </a:ext>
            </a:extLst>
          </p:cNvPr>
          <p:cNvSpPr txBox="1"/>
          <p:nvPr/>
        </p:nvSpPr>
        <p:spPr>
          <a:xfrm>
            <a:off x="1021158" y="874319"/>
            <a:ext cx="2664559" cy="400110"/>
          </a:xfrm>
          <a:prstGeom prst="rect">
            <a:avLst/>
          </a:prstGeom>
          <a:noFill/>
        </p:spPr>
        <p:txBody>
          <a:bodyPr wrap="square">
            <a:spAutoFit/>
          </a:bodyPr>
          <a:lstStyle/>
          <a:p>
            <a:r>
              <a:rPr lang="en-US" sz="2000">
                <a:latin typeface="+mn-lt"/>
                <a:ea typeface="Calibri" panose="020F0502020204030204" pitchFamily="34" charset="0"/>
                <a:cs typeface="Times New Roman" panose="02020603050405020304" pitchFamily="18" charset="0"/>
              </a:rPr>
              <a:t>Sai sót chiết rót &lt;5%</a:t>
            </a:r>
            <a:endParaRPr lang="en-US" sz="2000" dirty="0">
              <a:latin typeface="+mn-lt"/>
            </a:endParaRPr>
          </a:p>
        </p:txBody>
      </p:sp>
      <p:sp>
        <p:nvSpPr>
          <p:cNvPr id="9" name="TextBox 8">
            <a:extLst>
              <a:ext uri="{FF2B5EF4-FFF2-40B4-BE49-F238E27FC236}">
                <a16:creationId xmlns:a16="http://schemas.microsoft.com/office/drawing/2014/main" id="{8ACE5EE2-16CF-3A7F-1E38-D528D0B650F4}"/>
              </a:ext>
            </a:extLst>
          </p:cNvPr>
          <p:cNvSpPr txBox="1"/>
          <p:nvPr/>
        </p:nvSpPr>
        <p:spPr>
          <a:xfrm>
            <a:off x="4572000" y="861725"/>
            <a:ext cx="3955320" cy="400110"/>
          </a:xfrm>
          <a:prstGeom prst="rect">
            <a:avLst/>
          </a:prstGeom>
          <a:noFill/>
        </p:spPr>
        <p:txBody>
          <a:bodyPr wrap="square">
            <a:spAutoFit/>
          </a:bodyPr>
          <a:lstStyle/>
          <a:p>
            <a:r>
              <a:rPr lang="en-US" sz="2000">
                <a:latin typeface="+mn-lt"/>
                <a:cs typeface="Times New Roman" panose="02020603050405020304" pitchFamily="18" charset="0"/>
              </a:rPr>
              <a:t>Đóng nắp chai thành công &gt;80%</a:t>
            </a:r>
            <a:endParaRPr lang="en-US" sz="2000" dirty="0">
              <a:latin typeface="+mn-lt"/>
            </a:endParaRPr>
          </a:p>
        </p:txBody>
      </p:sp>
      <p:sp>
        <p:nvSpPr>
          <p:cNvPr id="11" name="TextBox 10">
            <a:extLst>
              <a:ext uri="{FF2B5EF4-FFF2-40B4-BE49-F238E27FC236}">
                <a16:creationId xmlns:a16="http://schemas.microsoft.com/office/drawing/2014/main" id="{E4B0B9B3-B2F0-FF9B-4B15-B3C793DACA40}"/>
              </a:ext>
            </a:extLst>
          </p:cNvPr>
          <p:cNvSpPr txBox="1"/>
          <p:nvPr/>
        </p:nvSpPr>
        <p:spPr>
          <a:xfrm>
            <a:off x="170005" y="3531131"/>
            <a:ext cx="3515712" cy="400110"/>
          </a:xfrm>
          <a:prstGeom prst="rect">
            <a:avLst/>
          </a:prstGeom>
          <a:noFill/>
        </p:spPr>
        <p:txBody>
          <a:bodyPr wrap="square">
            <a:spAutoFit/>
          </a:bodyPr>
          <a:lstStyle/>
          <a:p>
            <a:pPr algn="ctr"/>
            <a:r>
              <a:rPr lang="en-US" sz="2000">
                <a:latin typeface="+mn-lt"/>
                <a:ea typeface="Calibri" panose="020F0502020204030204" pitchFamily="34" charset="0"/>
                <a:cs typeface="Times New Roman" panose="02020603050405020304" pitchFamily="18" charset="0"/>
              </a:rPr>
              <a:t>Dán nhãn thành công &gt;80%</a:t>
            </a:r>
            <a:endParaRPr lang="en-US" sz="2000" dirty="0">
              <a:latin typeface="+mn-lt"/>
            </a:endParaRPr>
          </a:p>
        </p:txBody>
      </p:sp>
      <p:sp>
        <p:nvSpPr>
          <p:cNvPr id="12" name="Arrow: Right 11">
            <a:extLst>
              <a:ext uri="{FF2B5EF4-FFF2-40B4-BE49-F238E27FC236}">
                <a16:creationId xmlns:a16="http://schemas.microsoft.com/office/drawing/2014/main" id="{B0407AC6-667C-3A5B-4729-6D8860114424}"/>
              </a:ext>
            </a:extLst>
          </p:cNvPr>
          <p:cNvSpPr/>
          <p:nvPr/>
        </p:nvSpPr>
        <p:spPr>
          <a:xfrm rot="8260892">
            <a:off x="2670096" y="2827905"/>
            <a:ext cx="1137302" cy="4972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EC30DE8-59FE-3106-DBD5-350E41AE2EC0}"/>
              </a:ext>
            </a:extLst>
          </p:cNvPr>
          <p:cNvSpPr/>
          <p:nvPr/>
        </p:nvSpPr>
        <p:spPr>
          <a:xfrm rot="2295919">
            <a:off x="4500429" y="2794788"/>
            <a:ext cx="1281857" cy="4972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to Write Goals for Work in 2023: Writing Goals 101 with Examples">
            <a:extLst>
              <a:ext uri="{FF2B5EF4-FFF2-40B4-BE49-F238E27FC236}">
                <a16:creationId xmlns:a16="http://schemas.microsoft.com/office/drawing/2014/main" id="{6B407084-47B7-A1C7-CA0C-B5CC9446D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916" y="1696973"/>
            <a:ext cx="1295400" cy="13018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E31B6E9-4206-A60C-EA68-DAA6809C9E04}"/>
              </a:ext>
            </a:extLst>
          </p:cNvPr>
          <p:cNvSpPr txBox="1"/>
          <p:nvPr/>
        </p:nvSpPr>
        <p:spPr>
          <a:xfrm>
            <a:off x="4572000" y="3531131"/>
            <a:ext cx="3389065" cy="400110"/>
          </a:xfrm>
          <a:prstGeom prst="rect">
            <a:avLst/>
          </a:prstGeom>
          <a:noFill/>
        </p:spPr>
        <p:txBody>
          <a:bodyPr wrap="square">
            <a:spAutoFit/>
          </a:bodyPr>
          <a:lstStyle/>
          <a:p>
            <a:pPr algn="ctr"/>
            <a:r>
              <a:rPr lang="en-US" sz="2000">
                <a:latin typeface="+mn-lt"/>
                <a:cs typeface="Times New Roman" panose="02020603050405020304" pitchFamily="18" charset="0"/>
              </a:rPr>
              <a:t>Đạt hiệu suất 4 chai/ phút</a:t>
            </a:r>
            <a:endParaRPr lang="en-US" sz="2000" dirty="0">
              <a:latin typeface="+mn-lt"/>
            </a:endParaRPr>
          </a:p>
        </p:txBody>
      </p:sp>
      <p:sp>
        <p:nvSpPr>
          <p:cNvPr id="6" name="TextBox 5">
            <a:extLst>
              <a:ext uri="{FF2B5EF4-FFF2-40B4-BE49-F238E27FC236}">
                <a16:creationId xmlns:a16="http://schemas.microsoft.com/office/drawing/2014/main" id="{28C04382-7932-42AB-2B8F-FFA37605D622}"/>
              </a:ext>
            </a:extLst>
          </p:cNvPr>
          <p:cNvSpPr txBox="1"/>
          <p:nvPr/>
        </p:nvSpPr>
        <p:spPr>
          <a:xfrm>
            <a:off x="3348271" y="171307"/>
            <a:ext cx="1783341" cy="523220"/>
          </a:xfrm>
          <a:prstGeom prst="rect">
            <a:avLst/>
          </a:prstGeom>
          <a:noFill/>
        </p:spPr>
        <p:txBody>
          <a:bodyPr wrap="square">
            <a:spAutoFit/>
          </a:bodyPr>
          <a:lstStyle/>
          <a:p>
            <a:r>
              <a:rPr lang="en-US" sz="2800" b="1">
                <a:latin typeface="+mn-lt"/>
              </a:rPr>
              <a:t>Mục tiêu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15" name="Picture 14">
            <a:extLst>
              <a:ext uri="{FF2B5EF4-FFF2-40B4-BE49-F238E27FC236}">
                <a16:creationId xmlns:a16="http://schemas.microsoft.com/office/drawing/2014/main" id="{2A043B63-1C07-E0E6-978E-F88AE536A14A}"/>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4104" name="Picture 8" descr="220+ Parameter Icon Illustrations, Royalty-Free Vector Graphics &amp; Clip Art  - iStock">
            <a:extLst>
              <a:ext uri="{FF2B5EF4-FFF2-40B4-BE49-F238E27FC236}">
                <a16:creationId xmlns:a16="http://schemas.microsoft.com/office/drawing/2014/main" id="{5BA754FD-5472-FAE3-CB20-9ED5ABC66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987" y="275247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8BD7BA2-8909-C326-F352-E58C9A06CF56}"/>
              </a:ext>
            </a:extLst>
          </p:cNvPr>
          <p:cNvSpPr/>
          <p:nvPr/>
        </p:nvSpPr>
        <p:spPr>
          <a:xfrm rot="12894894">
            <a:off x="2994938" y="1534849"/>
            <a:ext cx="1109628" cy="3186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4E2B37-9DA9-8EF1-13D3-98770AE62396}"/>
              </a:ext>
            </a:extLst>
          </p:cNvPr>
          <p:cNvPicPr>
            <a:picLocks noChangeAspect="1"/>
          </p:cNvPicPr>
          <p:nvPr/>
        </p:nvPicPr>
        <p:blipFill>
          <a:blip r:embed="rId5"/>
          <a:stretch>
            <a:fillRect/>
          </a:stretch>
        </p:blipFill>
        <p:spPr>
          <a:xfrm>
            <a:off x="3738974" y="1455300"/>
            <a:ext cx="1438476" cy="1428949"/>
          </a:xfrm>
          <a:prstGeom prst="rect">
            <a:avLst/>
          </a:prstGeom>
        </p:spPr>
      </p:pic>
      <p:sp>
        <p:nvSpPr>
          <p:cNvPr id="12" name="Arrow: Right 11">
            <a:extLst>
              <a:ext uri="{FF2B5EF4-FFF2-40B4-BE49-F238E27FC236}">
                <a16:creationId xmlns:a16="http://schemas.microsoft.com/office/drawing/2014/main" id="{26709A66-353C-553E-CCB3-25A6062763DD}"/>
              </a:ext>
            </a:extLst>
          </p:cNvPr>
          <p:cNvSpPr/>
          <p:nvPr/>
        </p:nvSpPr>
        <p:spPr>
          <a:xfrm rot="8410441">
            <a:off x="2923662" y="3152403"/>
            <a:ext cx="1109628" cy="3186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616F3EC-30CD-2D6E-99DA-ED10186952F3}"/>
              </a:ext>
            </a:extLst>
          </p:cNvPr>
          <p:cNvSpPr/>
          <p:nvPr/>
        </p:nvSpPr>
        <p:spPr>
          <a:xfrm rot="1880993">
            <a:off x="4976464" y="3129353"/>
            <a:ext cx="1243361" cy="3186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D3BEAC5-AF0C-B191-39EF-E8EE31631C27}"/>
              </a:ext>
            </a:extLst>
          </p:cNvPr>
          <p:cNvSpPr/>
          <p:nvPr/>
        </p:nvSpPr>
        <p:spPr>
          <a:xfrm rot="18745642">
            <a:off x="4866092" y="1577882"/>
            <a:ext cx="1109628" cy="3186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51D3BF0-EF1A-64FC-0292-369BE0848B4E}"/>
              </a:ext>
            </a:extLst>
          </p:cNvPr>
          <p:cNvPicPr>
            <a:picLocks noChangeAspect="1"/>
          </p:cNvPicPr>
          <p:nvPr/>
        </p:nvPicPr>
        <p:blipFill>
          <a:blip r:embed="rId6"/>
          <a:stretch>
            <a:fillRect/>
          </a:stretch>
        </p:blipFill>
        <p:spPr>
          <a:xfrm rot="2723004">
            <a:off x="6107770" y="528457"/>
            <a:ext cx="1367695" cy="1367695"/>
          </a:xfrm>
          <a:prstGeom prst="rect">
            <a:avLst/>
          </a:prstGeom>
        </p:spPr>
      </p:pic>
      <p:sp>
        <p:nvSpPr>
          <p:cNvPr id="20" name="TextBox 19">
            <a:extLst>
              <a:ext uri="{FF2B5EF4-FFF2-40B4-BE49-F238E27FC236}">
                <a16:creationId xmlns:a16="http://schemas.microsoft.com/office/drawing/2014/main" id="{9585A5DB-1008-1FC9-032C-161D76892414}"/>
              </a:ext>
            </a:extLst>
          </p:cNvPr>
          <p:cNvSpPr txBox="1"/>
          <p:nvPr/>
        </p:nvSpPr>
        <p:spPr>
          <a:xfrm>
            <a:off x="1208991" y="1818833"/>
            <a:ext cx="1817985" cy="523220"/>
          </a:xfrm>
          <a:prstGeom prst="rect">
            <a:avLst/>
          </a:prstGeom>
          <a:noFill/>
        </p:spPr>
        <p:txBody>
          <a:bodyPr wrap="square" rtlCol="0">
            <a:spAutoFit/>
          </a:bodyPr>
          <a:lstStyle/>
          <a:p>
            <a:pPr algn="ctr"/>
            <a:r>
              <a:rPr lang="en-US">
                <a:latin typeface="+mn-lt"/>
              </a:rPr>
              <a:t>Cơ khí linh hoạt dễ dàng thay đổi</a:t>
            </a:r>
            <a:endParaRPr lang="en-US" dirty="0">
              <a:latin typeface="+mn-lt"/>
            </a:endParaRPr>
          </a:p>
        </p:txBody>
      </p:sp>
      <p:sp>
        <p:nvSpPr>
          <p:cNvPr id="21" name="TextBox 20">
            <a:extLst>
              <a:ext uri="{FF2B5EF4-FFF2-40B4-BE49-F238E27FC236}">
                <a16:creationId xmlns:a16="http://schemas.microsoft.com/office/drawing/2014/main" id="{D89F7812-4410-02D8-FBD6-43C049F009A1}"/>
              </a:ext>
            </a:extLst>
          </p:cNvPr>
          <p:cNvSpPr txBox="1"/>
          <p:nvPr/>
        </p:nvSpPr>
        <p:spPr>
          <a:xfrm>
            <a:off x="5823557" y="1584131"/>
            <a:ext cx="2576164" cy="523220"/>
          </a:xfrm>
          <a:prstGeom prst="rect">
            <a:avLst/>
          </a:prstGeom>
          <a:noFill/>
        </p:spPr>
        <p:txBody>
          <a:bodyPr wrap="square" rtlCol="0">
            <a:spAutoFit/>
          </a:bodyPr>
          <a:lstStyle/>
          <a:p>
            <a:r>
              <a:rPr lang="en-US" dirty="0" err="1">
                <a:latin typeface="+mn-lt"/>
              </a:rPr>
              <a:t>Chiều</a:t>
            </a:r>
            <a:r>
              <a:rPr lang="en-US" dirty="0">
                <a:latin typeface="+mn-lt"/>
              </a:rPr>
              <a:t> </a:t>
            </a:r>
            <a:r>
              <a:rPr lang="en-US" dirty="0" err="1">
                <a:latin typeface="+mn-lt"/>
              </a:rPr>
              <a:t>dài</a:t>
            </a:r>
            <a:r>
              <a:rPr lang="en-US" dirty="0">
                <a:latin typeface="+mn-lt"/>
              </a:rPr>
              <a:t> </a:t>
            </a:r>
            <a:r>
              <a:rPr lang="en-US" dirty="0" err="1">
                <a:latin typeface="+mn-lt"/>
              </a:rPr>
              <a:t>hệ</a:t>
            </a:r>
            <a:r>
              <a:rPr lang="en-US" dirty="0">
                <a:latin typeface="+mn-lt"/>
              </a:rPr>
              <a:t> </a:t>
            </a:r>
            <a:r>
              <a:rPr lang="en-US" err="1">
                <a:latin typeface="+mn-lt"/>
              </a:rPr>
              <a:t>thống</a:t>
            </a:r>
            <a:r>
              <a:rPr lang="en-US">
                <a:latin typeface="+mn-lt"/>
              </a:rPr>
              <a:t> đủ chứa nhiều chai rỗng đi vô cùng lúc</a:t>
            </a:r>
            <a:endParaRPr lang="en-US" dirty="0">
              <a:latin typeface="+mn-lt"/>
            </a:endParaRPr>
          </a:p>
        </p:txBody>
      </p:sp>
      <p:sp>
        <p:nvSpPr>
          <p:cNvPr id="22" name="TextBox 21">
            <a:extLst>
              <a:ext uri="{FF2B5EF4-FFF2-40B4-BE49-F238E27FC236}">
                <a16:creationId xmlns:a16="http://schemas.microsoft.com/office/drawing/2014/main" id="{7729C861-8982-6F28-5EC0-74728D17FCE2}"/>
              </a:ext>
            </a:extLst>
          </p:cNvPr>
          <p:cNvSpPr txBox="1"/>
          <p:nvPr/>
        </p:nvSpPr>
        <p:spPr>
          <a:xfrm>
            <a:off x="1359943" y="4144183"/>
            <a:ext cx="2035388" cy="738664"/>
          </a:xfrm>
          <a:prstGeom prst="rect">
            <a:avLst/>
          </a:prstGeom>
          <a:noFill/>
        </p:spPr>
        <p:txBody>
          <a:bodyPr wrap="square" rtlCol="0">
            <a:spAutoFit/>
          </a:bodyPr>
          <a:lstStyle/>
          <a:p>
            <a:pPr algn="ctr"/>
            <a:r>
              <a:rPr lang="en-US" dirty="0" err="1">
                <a:latin typeface="+mn-lt"/>
              </a:rPr>
              <a:t>Hệ</a:t>
            </a:r>
            <a:r>
              <a:rPr lang="en-US" dirty="0">
                <a:latin typeface="+mn-lt"/>
              </a:rPr>
              <a:t> </a:t>
            </a:r>
            <a:r>
              <a:rPr lang="en-US" err="1">
                <a:latin typeface="+mn-lt"/>
              </a:rPr>
              <a:t>thống</a:t>
            </a:r>
            <a:r>
              <a:rPr lang="en-US">
                <a:latin typeface="+mn-lt"/>
              </a:rPr>
              <a:t> Web quản lý đa năng, báo cáo xuất dữ liệu</a:t>
            </a:r>
            <a:endParaRPr lang="en-US" dirty="0">
              <a:latin typeface="+mn-lt"/>
            </a:endParaRPr>
          </a:p>
        </p:txBody>
      </p:sp>
      <p:sp>
        <p:nvSpPr>
          <p:cNvPr id="23" name="TextBox 22">
            <a:extLst>
              <a:ext uri="{FF2B5EF4-FFF2-40B4-BE49-F238E27FC236}">
                <a16:creationId xmlns:a16="http://schemas.microsoft.com/office/drawing/2014/main" id="{54FEAC6B-B105-3DCC-8317-F38DBB14BD83}"/>
              </a:ext>
            </a:extLst>
          </p:cNvPr>
          <p:cNvSpPr txBox="1"/>
          <p:nvPr/>
        </p:nvSpPr>
        <p:spPr>
          <a:xfrm>
            <a:off x="5435611" y="4144183"/>
            <a:ext cx="2940228" cy="523220"/>
          </a:xfrm>
          <a:prstGeom prst="rect">
            <a:avLst/>
          </a:prstGeom>
          <a:noFill/>
        </p:spPr>
        <p:txBody>
          <a:bodyPr wrap="none" rtlCol="0">
            <a:spAutoFit/>
          </a:bodyPr>
          <a:lstStyle/>
          <a:p>
            <a:pPr algn="ctr"/>
            <a:r>
              <a:rPr lang="en-US" dirty="0" err="1">
                <a:latin typeface="+mn-lt"/>
              </a:rPr>
              <a:t>Các</a:t>
            </a:r>
            <a:r>
              <a:rPr lang="en-US" dirty="0">
                <a:latin typeface="+mn-lt"/>
              </a:rPr>
              <a:t> </a:t>
            </a:r>
            <a:r>
              <a:rPr lang="en-US" dirty="0" err="1">
                <a:latin typeface="+mn-lt"/>
              </a:rPr>
              <a:t>thông</a:t>
            </a:r>
            <a:r>
              <a:rPr lang="en-US" dirty="0">
                <a:latin typeface="+mn-lt"/>
              </a:rPr>
              <a:t> </a:t>
            </a:r>
            <a:r>
              <a:rPr lang="en-US" dirty="0" err="1">
                <a:latin typeface="+mn-lt"/>
              </a:rPr>
              <a:t>số</a:t>
            </a:r>
            <a:r>
              <a:rPr lang="en-US" dirty="0">
                <a:latin typeface="+mn-lt"/>
              </a:rPr>
              <a:t> </a:t>
            </a:r>
            <a:r>
              <a:rPr lang="en-US" dirty="0" err="1">
                <a:latin typeface="+mn-lt"/>
              </a:rPr>
              <a:t>có</a:t>
            </a:r>
            <a:r>
              <a:rPr lang="en-US" dirty="0">
                <a:latin typeface="+mn-lt"/>
              </a:rPr>
              <a:t> </a:t>
            </a:r>
            <a:r>
              <a:rPr lang="en-US" dirty="0" err="1">
                <a:latin typeface="+mn-lt"/>
              </a:rPr>
              <a:t>thể</a:t>
            </a:r>
            <a:r>
              <a:rPr lang="en-US" dirty="0">
                <a:latin typeface="+mn-lt"/>
              </a:rPr>
              <a:t> </a:t>
            </a:r>
            <a:r>
              <a:rPr lang="en-US" dirty="0" err="1">
                <a:latin typeface="+mn-lt"/>
              </a:rPr>
              <a:t>điều</a:t>
            </a:r>
            <a:r>
              <a:rPr lang="en-US" dirty="0">
                <a:latin typeface="+mn-lt"/>
              </a:rPr>
              <a:t> </a:t>
            </a:r>
            <a:r>
              <a:rPr lang="en-US" dirty="0" err="1">
                <a:latin typeface="+mn-lt"/>
              </a:rPr>
              <a:t>chỉnh</a:t>
            </a:r>
            <a:r>
              <a:rPr lang="en-US" dirty="0">
                <a:latin typeface="+mn-lt"/>
              </a:rPr>
              <a:t> </a:t>
            </a:r>
            <a:r>
              <a:rPr lang="en-US" dirty="0" err="1">
                <a:latin typeface="+mn-lt"/>
              </a:rPr>
              <a:t>để</a:t>
            </a:r>
            <a:r>
              <a:rPr lang="en-US" dirty="0">
                <a:latin typeface="+mn-lt"/>
              </a:rPr>
              <a:t> </a:t>
            </a:r>
          </a:p>
          <a:p>
            <a:pPr algn="ctr"/>
            <a:r>
              <a:rPr lang="en-US" dirty="0" err="1">
                <a:latin typeface="+mn-lt"/>
              </a:rPr>
              <a:t>phù</a:t>
            </a:r>
            <a:r>
              <a:rPr lang="en-US" dirty="0">
                <a:latin typeface="+mn-lt"/>
              </a:rPr>
              <a:t> </a:t>
            </a:r>
            <a:r>
              <a:rPr lang="en-US" dirty="0" err="1">
                <a:latin typeface="+mn-lt"/>
              </a:rPr>
              <a:t>hợp</a:t>
            </a:r>
            <a:r>
              <a:rPr lang="en-US" dirty="0">
                <a:latin typeface="+mn-lt"/>
              </a:rPr>
              <a:t> </a:t>
            </a:r>
            <a:r>
              <a:rPr lang="en-US" err="1">
                <a:latin typeface="+mn-lt"/>
              </a:rPr>
              <a:t>với</a:t>
            </a:r>
            <a:r>
              <a:rPr lang="en-US">
                <a:latin typeface="+mn-lt"/>
              </a:rPr>
              <a:t> nhiều loại chai</a:t>
            </a:r>
            <a:endParaRPr lang="en-US" dirty="0">
              <a:latin typeface="+mn-lt"/>
            </a:endParaRPr>
          </a:p>
        </p:txBody>
      </p:sp>
      <p:sp>
        <p:nvSpPr>
          <p:cNvPr id="2" name="TextBox 1">
            <a:extLst>
              <a:ext uri="{FF2B5EF4-FFF2-40B4-BE49-F238E27FC236}">
                <a16:creationId xmlns:a16="http://schemas.microsoft.com/office/drawing/2014/main" id="{9D4F6FC0-434F-E7D0-37AC-DF4E4DE59949}"/>
              </a:ext>
            </a:extLst>
          </p:cNvPr>
          <p:cNvSpPr txBox="1"/>
          <p:nvPr/>
        </p:nvSpPr>
        <p:spPr>
          <a:xfrm>
            <a:off x="3597278" y="147858"/>
            <a:ext cx="1949443" cy="523220"/>
          </a:xfrm>
          <a:prstGeom prst="rect">
            <a:avLst/>
          </a:prstGeom>
          <a:noFill/>
        </p:spPr>
        <p:txBody>
          <a:bodyPr wrap="square">
            <a:spAutoFit/>
          </a:bodyPr>
          <a:lstStyle/>
          <a:p>
            <a:r>
              <a:rPr lang="en-US" sz="2800" b="1">
                <a:latin typeface="+mn-lt"/>
              </a:rPr>
              <a:t>Giải pháp</a:t>
            </a:r>
          </a:p>
        </p:txBody>
      </p:sp>
      <p:pic>
        <p:nvPicPr>
          <p:cNvPr id="7" name="Picture 6">
            <a:extLst>
              <a:ext uri="{FF2B5EF4-FFF2-40B4-BE49-F238E27FC236}">
                <a16:creationId xmlns:a16="http://schemas.microsoft.com/office/drawing/2014/main" id="{E5B68C9F-7C4A-437C-8E13-467CBABF5553}"/>
              </a:ext>
            </a:extLst>
          </p:cNvPr>
          <p:cNvPicPr>
            <a:picLocks noChangeAspect="1"/>
          </p:cNvPicPr>
          <p:nvPr/>
        </p:nvPicPr>
        <p:blipFill>
          <a:blip r:embed="rId7"/>
          <a:stretch>
            <a:fillRect/>
          </a:stretch>
        </p:blipFill>
        <p:spPr>
          <a:xfrm>
            <a:off x="1572446" y="2754295"/>
            <a:ext cx="1341723" cy="1371600"/>
          </a:xfrm>
          <a:prstGeom prst="rect">
            <a:avLst/>
          </a:prstGeom>
        </p:spPr>
      </p:pic>
      <p:pic>
        <p:nvPicPr>
          <p:cNvPr id="9" name="Picture 8">
            <a:extLst>
              <a:ext uri="{FF2B5EF4-FFF2-40B4-BE49-F238E27FC236}">
                <a16:creationId xmlns:a16="http://schemas.microsoft.com/office/drawing/2014/main" id="{063059BF-092F-4EA3-8A79-953A10EE9BD8}"/>
              </a:ext>
            </a:extLst>
          </p:cNvPr>
          <p:cNvPicPr>
            <a:picLocks noChangeAspect="1"/>
          </p:cNvPicPr>
          <p:nvPr/>
        </p:nvPicPr>
        <p:blipFill>
          <a:blip r:embed="rId8"/>
          <a:stretch>
            <a:fillRect/>
          </a:stretch>
        </p:blipFill>
        <p:spPr>
          <a:xfrm>
            <a:off x="1468531" y="490774"/>
            <a:ext cx="1371600" cy="1371600"/>
          </a:xfrm>
          <a:prstGeom prst="rect">
            <a:avLst/>
          </a:prstGeom>
        </p:spPr>
      </p:pic>
    </p:spTree>
    <p:extLst>
      <p:ext uri="{BB962C8B-B14F-4D97-AF65-F5344CB8AC3E}">
        <p14:creationId xmlns:p14="http://schemas.microsoft.com/office/powerpoint/2010/main" val="85516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7" name="Picture 6">
            <a:extLst>
              <a:ext uri="{FF2B5EF4-FFF2-40B4-BE49-F238E27FC236}">
                <a16:creationId xmlns:a16="http://schemas.microsoft.com/office/drawing/2014/main" id="{4FE4C918-A2D0-92F0-FB47-31E3026C4466}"/>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5" name="Google Shape;895;p36">
            <a:extLst>
              <a:ext uri="{FF2B5EF4-FFF2-40B4-BE49-F238E27FC236}">
                <a16:creationId xmlns:a16="http://schemas.microsoft.com/office/drawing/2014/main" id="{51045161-64B3-93D0-D7EC-92B53404ECFD}"/>
              </a:ext>
            </a:extLst>
          </p:cNvPr>
          <p:cNvSpPr txBox="1">
            <a:spLocks/>
          </p:cNvSpPr>
          <p:nvPr/>
        </p:nvSpPr>
        <p:spPr>
          <a:xfrm>
            <a:off x="442685" y="28743"/>
            <a:ext cx="7648369" cy="538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400">
                <a:latin typeface="+mn-lt"/>
              </a:rPr>
              <a:t>2.1. Các mô hình </a:t>
            </a:r>
            <a:r>
              <a:rPr lang="en-US" sz="2000">
                <a:latin typeface="+mn-lt"/>
              </a:rPr>
              <a:t>chiết</a:t>
            </a:r>
            <a:r>
              <a:rPr lang="en-US" sz="2400">
                <a:latin typeface="+mn-lt"/>
              </a:rPr>
              <a:t> rót trên thị trường hiện nay</a:t>
            </a:r>
            <a:endParaRPr lang="en-US" sz="2400" dirty="0">
              <a:latin typeface="+mn-lt"/>
            </a:endParaRPr>
          </a:p>
        </p:txBody>
      </p:sp>
      <p:pic>
        <p:nvPicPr>
          <p:cNvPr id="3" name="Picture 2">
            <a:extLst>
              <a:ext uri="{FF2B5EF4-FFF2-40B4-BE49-F238E27FC236}">
                <a16:creationId xmlns:a16="http://schemas.microsoft.com/office/drawing/2014/main" id="{FEDB2F73-7F3C-447B-A198-87845684C605}"/>
              </a:ext>
            </a:extLst>
          </p:cNvPr>
          <p:cNvPicPr>
            <a:picLocks noChangeAspect="1"/>
          </p:cNvPicPr>
          <p:nvPr/>
        </p:nvPicPr>
        <p:blipFill>
          <a:blip r:embed="rId4"/>
          <a:stretch>
            <a:fillRect/>
          </a:stretch>
        </p:blipFill>
        <p:spPr>
          <a:xfrm>
            <a:off x="442685" y="567514"/>
            <a:ext cx="5721927" cy="3814763"/>
          </a:xfrm>
          <a:prstGeom prst="rect">
            <a:avLst/>
          </a:prstGeom>
        </p:spPr>
      </p:pic>
      <p:sp>
        <p:nvSpPr>
          <p:cNvPr id="18" name="TextBox 17">
            <a:extLst>
              <a:ext uri="{FF2B5EF4-FFF2-40B4-BE49-F238E27FC236}">
                <a16:creationId xmlns:a16="http://schemas.microsoft.com/office/drawing/2014/main" id="{211C8100-81FC-45BB-A597-59051D1BD7F4}"/>
              </a:ext>
            </a:extLst>
          </p:cNvPr>
          <p:cNvSpPr txBox="1"/>
          <p:nvPr/>
        </p:nvSpPr>
        <p:spPr>
          <a:xfrm>
            <a:off x="6608139" y="2474895"/>
            <a:ext cx="1817985" cy="923330"/>
          </a:xfrm>
          <a:prstGeom prst="rect">
            <a:avLst/>
          </a:prstGeom>
          <a:noFill/>
        </p:spPr>
        <p:txBody>
          <a:bodyPr wrap="square" rtlCol="0">
            <a:spAutoFit/>
          </a:bodyPr>
          <a:lstStyle/>
          <a:p>
            <a:pPr algn="ctr"/>
            <a:r>
              <a:rPr lang="en-US" sz="1800">
                <a:latin typeface="Times New Roman" panose="02020603050405020304" pitchFamily="18" charset="0"/>
                <a:ea typeface="Times New Roman" panose="02020603050405020304" pitchFamily="18" charset="0"/>
              </a:rPr>
              <a:t>Dây chuyền chiết rót của công ty TNHH Mestech</a:t>
            </a:r>
            <a:endParaRPr lang="en-US" dirty="0">
              <a:latin typeface="+mn-lt"/>
            </a:endParaRPr>
          </a:p>
        </p:txBody>
      </p:sp>
      <p:pic>
        <p:nvPicPr>
          <p:cNvPr id="19" name="Picture 18">
            <a:extLst>
              <a:ext uri="{FF2B5EF4-FFF2-40B4-BE49-F238E27FC236}">
                <a16:creationId xmlns:a16="http://schemas.microsoft.com/office/drawing/2014/main" id="{A055E3DC-C488-4CED-B4CB-D149D4AD9F4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2685" y="567513"/>
            <a:ext cx="5721927" cy="3814763"/>
          </a:xfrm>
          <a:prstGeom prst="rect">
            <a:avLst/>
          </a:prstGeom>
          <a:noFill/>
          <a:ln>
            <a:noFill/>
          </a:ln>
        </p:spPr>
      </p:pic>
      <p:sp>
        <p:nvSpPr>
          <p:cNvPr id="20" name="TextBox 19">
            <a:extLst>
              <a:ext uri="{FF2B5EF4-FFF2-40B4-BE49-F238E27FC236}">
                <a16:creationId xmlns:a16="http://schemas.microsoft.com/office/drawing/2014/main" id="{2C63F9F6-B92E-427E-96CD-2D51EEFB4912}"/>
              </a:ext>
            </a:extLst>
          </p:cNvPr>
          <p:cNvSpPr txBox="1"/>
          <p:nvPr/>
        </p:nvSpPr>
        <p:spPr>
          <a:xfrm>
            <a:off x="6608138" y="2474894"/>
            <a:ext cx="1817985" cy="954107"/>
          </a:xfrm>
          <a:prstGeom prst="rect">
            <a:avLst/>
          </a:prstGeom>
          <a:noFill/>
        </p:spPr>
        <p:txBody>
          <a:bodyPr wrap="square" rtlCol="0">
            <a:spAutoFit/>
          </a:bodyPr>
          <a:lstStyle/>
          <a:p>
            <a:pPr algn="ctr"/>
            <a:r>
              <a:rPr lang="en-US"/>
              <a:t>Hệ thống chiết rót và đóng nắp chai của SMF Technology</a:t>
            </a:r>
            <a:endParaRPr lang="en-US" dirty="0">
              <a:latin typeface="+mn-lt"/>
            </a:endParaRPr>
          </a:p>
        </p:txBody>
      </p:sp>
    </p:spTree>
    <p:extLst>
      <p:ext uri="{BB962C8B-B14F-4D97-AF65-F5344CB8AC3E}">
        <p14:creationId xmlns:p14="http://schemas.microsoft.com/office/powerpoint/2010/main" val="34636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7" name="Picture 6">
            <a:extLst>
              <a:ext uri="{FF2B5EF4-FFF2-40B4-BE49-F238E27FC236}">
                <a16:creationId xmlns:a16="http://schemas.microsoft.com/office/drawing/2014/main" id="{4FE4C918-A2D0-92F0-FB47-31E3026C4466}"/>
              </a:ext>
            </a:extLst>
          </p:cNvPr>
          <p:cNvPicPr>
            <a:picLocks noChangeAspect="1"/>
          </p:cNvPicPr>
          <p:nvPr/>
        </p:nvPicPr>
        <p:blipFill rotWithShape="1">
          <a:blip r:embed="rId3"/>
          <a:srcRect r="11360" b="28743"/>
          <a:stretch/>
        </p:blipFill>
        <p:spPr>
          <a:xfrm>
            <a:off x="1" y="4658324"/>
            <a:ext cx="1927860" cy="485175"/>
          </a:xfrm>
          <a:prstGeom prst="rect">
            <a:avLst/>
          </a:prstGeom>
        </p:spPr>
      </p:pic>
      <p:sp>
        <p:nvSpPr>
          <p:cNvPr id="5" name="Google Shape;895;p36">
            <a:extLst>
              <a:ext uri="{FF2B5EF4-FFF2-40B4-BE49-F238E27FC236}">
                <a16:creationId xmlns:a16="http://schemas.microsoft.com/office/drawing/2014/main" id="{51045161-64B3-93D0-D7EC-92B53404ECFD}"/>
              </a:ext>
            </a:extLst>
          </p:cNvPr>
          <p:cNvSpPr txBox="1">
            <a:spLocks/>
          </p:cNvSpPr>
          <p:nvPr/>
        </p:nvSpPr>
        <p:spPr>
          <a:xfrm>
            <a:off x="-250041" y="38298"/>
            <a:ext cx="7223034" cy="538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2.2. Các phương pháp dán nhãn được sử dụng</a:t>
            </a:r>
            <a:endParaRPr lang="en-US" sz="2000" dirty="0">
              <a:latin typeface="+mn-lt"/>
            </a:endParaRPr>
          </a:p>
        </p:txBody>
      </p:sp>
      <p:sp>
        <p:nvSpPr>
          <p:cNvPr id="12" name="Rectangle 11">
            <a:extLst>
              <a:ext uri="{FF2B5EF4-FFF2-40B4-BE49-F238E27FC236}">
                <a16:creationId xmlns:a16="http://schemas.microsoft.com/office/drawing/2014/main" id="{FF841479-04BC-4A1A-A689-166A21A432A2}"/>
              </a:ext>
            </a:extLst>
          </p:cNvPr>
          <p:cNvSpPr/>
          <p:nvPr/>
        </p:nvSpPr>
        <p:spPr>
          <a:xfrm>
            <a:off x="442686" y="689196"/>
            <a:ext cx="4868775" cy="307777"/>
          </a:xfrm>
          <a:prstGeom prst="rect">
            <a:avLst/>
          </a:prstGeom>
        </p:spPr>
        <p:txBody>
          <a:bodyPr wrap="square">
            <a:spAutoFit/>
          </a:bodyPr>
          <a:lstStyle/>
          <a:p>
            <a:r>
              <a:rPr lang="en-US">
                <a:latin typeface="+mn-lt"/>
              </a:rPr>
              <a:t>Phương </a:t>
            </a:r>
            <a:r>
              <a:rPr lang="en-US" dirty="0" err="1">
                <a:latin typeface="+mn-lt"/>
              </a:rPr>
              <a:t>pháp</a:t>
            </a:r>
            <a:r>
              <a:rPr lang="en-US" dirty="0">
                <a:latin typeface="+mn-lt"/>
              </a:rPr>
              <a:t> </a:t>
            </a:r>
            <a:r>
              <a:rPr lang="en-US" dirty="0" err="1">
                <a:latin typeface="+mn-lt"/>
              </a:rPr>
              <a:t>dùng</a:t>
            </a:r>
            <a:r>
              <a:rPr lang="en-US" dirty="0">
                <a:latin typeface="+mn-lt"/>
              </a:rPr>
              <a:t> con </a:t>
            </a:r>
            <a:r>
              <a:rPr lang="en-US" dirty="0" err="1">
                <a:latin typeface="+mn-lt"/>
              </a:rPr>
              <a:t>lăn</a:t>
            </a:r>
            <a:r>
              <a:rPr lang="en-US" dirty="0">
                <a:latin typeface="+mn-lt"/>
              </a:rPr>
              <a:t> di </a:t>
            </a:r>
            <a:r>
              <a:rPr lang="en-US" dirty="0" err="1">
                <a:latin typeface="+mn-lt"/>
              </a:rPr>
              <a:t>động</a:t>
            </a:r>
            <a:r>
              <a:rPr lang="en-US" dirty="0">
                <a:latin typeface="+mn-lt"/>
              </a:rPr>
              <a:t>.</a:t>
            </a:r>
          </a:p>
        </p:txBody>
      </p:sp>
      <p:sp>
        <p:nvSpPr>
          <p:cNvPr id="13" name="Rectangle 12">
            <a:extLst>
              <a:ext uri="{FF2B5EF4-FFF2-40B4-BE49-F238E27FC236}">
                <a16:creationId xmlns:a16="http://schemas.microsoft.com/office/drawing/2014/main" id="{19CA51AD-8D29-4BE3-88BA-2586870196EB}"/>
              </a:ext>
            </a:extLst>
          </p:cNvPr>
          <p:cNvSpPr/>
          <p:nvPr/>
        </p:nvSpPr>
        <p:spPr>
          <a:xfrm>
            <a:off x="442689" y="1045399"/>
            <a:ext cx="4868772" cy="307777"/>
          </a:xfrm>
          <a:prstGeom prst="rect">
            <a:avLst/>
          </a:prstGeom>
        </p:spPr>
        <p:txBody>
          <a:bodyPr wrap="square">
            <a:spAutoFit/>
          </a:bodyPr>
          <a:lstStyle/>
          <a:p>
            <a:r>
              <a:rPr lang="en-US">
                <a:latin typeface="+mn-lt"/>
              </a:rPr>
              <a:t>Phương </a:t>
            </a:r>
            <a:r>
              <a:rPr lang="en-US" dirty="0" err="1">
                <a:latin typeface="+mn-lt"/>
              </a:rPr>
              <a:t>pháp</a:t>
            </a:r>
            <a:r>
              <a:rPr lang="en-US" dirty="0">
                <a:latin typeface="+mn-lt"/>
              </a:rPr>
              <a:t> </a:t>
            </a:r>
            <a:r>
              <a:rPr lang="en-US" dirty="0" err="1">
                <a:latin typeface="+mn-lt"/>
              </a:rPr>
              <a:t>dùng</a:t>
            </a:r>
            <a:r>
              <a:rPr lang="en-US" dirty="0">
                <a:latin typeface="+mn-lt"/>
              </a:rPr>
              <a:t> </a:t>
            </a:r>
            <a:r>
              <a:rPr lang="en-US" dirty="0" err="1">
                <a:latin typeface="+mn-lt"/>
              </a:rPr>
              <a:t>cơ</a:t>
            </a:r>
            <a:r>
              <a:rPr lang="en-US" dirty="0">
                <a:latin typeface="+mn-lt"/>
              </a:rPr>
              <a:t> </a:t>
            </a:r>
            <a:r>
              <a:rPr lang="en-US" dirty="0" err="1">
                <a:latin typeface="+mn-lt"/>
              </a:rPr>
              <a:t>cấu</a:t>
            </a:r>
            <a:r>
              <a:rPr lang="en-US" dirty="0">
                <a:latin typeface="+mn-lt"/>
              </a:rPr>
              <a:t> </a:t>
            </a:r>
            <a:r>
              <a:rPr lang="en-US" dirty="0" err="1">
                <a:latin typeface="+mn-lt"/>
              </a:rPr>
              <a:t>kẹp</a:t>
            </a:r>
            <a:r>
              <a:rPr lang="en-US" dirty="0">
                <a:latin typeface="+mn-lt"/>
              </a:rPr>
              <a:t>.</a:t>
            </a:r>
          </a:p>
        </p:txBody>
      </p:sp>
      <p:sp>
        <p:nvSpPr>
          <p:cNvPr id="14" name="Rectangle 13">
            <a:extLst>
              <a:ext uri="{FF2B5EF4-FFF2-40B4-BE49-F238E27FC236}">
                <a16:creationId xmlns:a16="http://schemas.microsoft.com/office/drawing/2014/main" id="{50CFACBF-ED33-4BEC-9167-AF1F0D8D634A}"/>
              </a:ext>
            </a:extLst>
          </p:cNvPr>
          <p:cNvSpPr/>
          <p:nvPr/>
        </p:nvSpPr>
        <p:spPr>
          <a:xfrm>
            <a:off x="442686" y="1353176"/>
            <a:ext cx="4868772" cy="307777"/>
          </a:xfrm>
          <a:prstGeom prst="rect">
            <a:avLst/>
          </a:prstGeom>
        </p:spPr>
        <p:txBody>
          <a:bodyPr wrap="square">
            <a:spAutoFit/>
          </a:bodyPr>
          <a:lstStyle/>
          <a:p>
            <a:r>
              <a:rPr lang="en-US">
                <a:latin typeface="+mn-lt"/>
              </a:rPr>
              <a:t>Phương </a:t>
            </a:r>
            <a:r>
              <a:rPr lang="en-US" dirty="0" err="1">
                <a:latin typeface="+mn-lt"/>
              </a:rPr>
              <a:t>pháp</a:t>
            </a:r>
            <a:r>
              <a:rPr lang="en-US" dirty="0">
                <a:latin typeface="+mn-lt"/>
              </a:rPr>
              <a:t> </a:t>
            </a:r>
            <a:r>
              <a:rPr lang="en-US" dirty="0" err="1">
                <a:latin typeface="+mn-lt"/>
              </a:rPr>
              <a:t>dùng</a:t>
            </a:r>
            <a:r>
              <a:rPr lang="en-US" dirty="0">
                <a:latin typeface="+mn-lt"/>
              </a:rPr>
              <a:t> </a:t>
            </a:r>
            <a:r>
              <a:rPr lang="en-US" dirty="0" err="1">
                <a:latin typeface="+mn-lt"/>
              </a:rPr>
              <a:t>cơ</a:t>
            </a:r>
            <a:r>
              <a:rPr lang="en-US" dirty="0">
                <a:latin typeface="+mn-lt"/>
              </a:rPr>
              <a:t> </a:t>
            </a:r>
            <a:r>
              <a:rPr lang="en-US" dirty="0" err="1">
                <a:latin typeface="+mn-lt"/>
              </a:rPr>
              <a:t>cấu</a:t>
            </a:r>
            <a:r>
              <a:rPr lang="en-US" dirty="0">
                <a:latin typeface="+mn-lt"/>
              </a:rPr>
              <a:t> ma </a:t>
            </a:r>
            <a:r>
              <a:rPr lang="en-US" dirty="0" err="1">
                <a:latin typeface="+mn-lt"/>
              </a:rPr>
              <a:t>sát</a:t>
            </a:r>
            <a:r>
              <a:rPr lang="en-US" dirty="0">
                <a:latin typeface="+mn-lt"/>
              </a:rPr>
              <a:t>.</a:t>
            </a:r>
          </a:p>
        </p:txBody>
      </p:sp>
      <p:pic>
        <p:nvPicPr>
          <p:cNvPr id="15" name="Picture 14">
            <a:extLst>
              <a:ext uri="{FF2B5EF4-FFF2-40B4-BE49-F238E27FC236}">
                <a16:creationId xmlns:a16="http://schemas.microsoft.com/office/drawing/2014/main" id="{B8B809B4-F376-489D-8C1B-EB6E2D3F3091}"/>
              </a:ext>
            </a:extLst>
          </p:cNvPr>
          <p:cNvPicPr/>
          <p:nvPr/>
        </p:nvPicPr>
        <p:blipFill rotWithShape="1">
          <a:blip r:embed="rId4"/>
          <a:srcRect l="13394" t="6961" r="26063"/>
          <a:stretch/>
        </p:blipFill>
        <p:spPr>
          <a:xfrm>
            <a:off x="6487260" y="2541519"/>
            <a:ext cx="2570148" cy="2406794"/>
          </a:xfrm>
          <a:prstGeom prst="rect">
            <a:avLst/>
          </a:prstGeom>
        </p:spPr>
      </p:pic>
      <p:pic>
        <p:nvPicPr>
          <p:cNvPr id="16" name="Picture 15">
            <a:extLst>
              <a:ext uri="{FF2B5EF4-FFF2-40B4-BE49-F238E27FC236}">
                <a16:creationId xmlns:a16="http://schemas.microsoft.com/office/drawing/2014/main" id="{41FD3F79-6A32-4CA0-B59C-C5C7AE342F3B}"/>
              </a:ext>
            </a:extLst>
          </p:cNvPr>
          <p:cNvPicPr/>
          <p:nvPr/>
        </p:nvPicPr>
        <p:blipFill rotWithShape="1">
          <a:blip r:embed="rId5"/>
          <a:srcRect l="8355" r="23672" b="4571"/>
          <a:stretch/>
        </p:blipFill>
        <p:spPr>
          <a:xfrm>
            <a:off x="3306178" y="1660953"/>
            <a:ext cx="3181082" cy="3287360"/>
          </a:xfrm>
          <a:prstGeom prst="rect">
            <a:avLst/>
          </a:prstGeom>
        </p:spPr>
      </p:pic>
      <p:pic>
        <p:nvPicPr>
          <p:cNvPr id="17" name="Picture 16">
            <a:extLst>
              <a:ext uri="{FF2B5EF4-FFF2-40B4-BE49-F238E27FC236}">
                <a16:creationId xmlns:a16="http://schemas.microsoft.com/office/drawing/2014/main" id="{D74984FB-1B35-43A3-A5C4-22AC35C7E678}"/>
              </a:ext>
            </a:extLst>
          </p:cNvPr>
          <p:cNvPicPr/>
          <p:nvPr/>
        </p:nvPicPr>
        <p:blipFill>
          <a:blip r:embed="rId6"/>
          <a:stretch>
            <a:fillRect/>
          </a:stretch>
        </p:blipFill>
        <p:spPr>
          <a:xfrm>
            <a:off x="5632679" y="443088"/>
            <a:ext cx="3424729" cy="2127952"/>
          </a:xfrm>
          <a:prstGeom prst="rect">
            <a:avLst/>
          </a:prstGeom>
        </p:spPr>
      </p:pic>
    </p:spTree>
    <p:extLst>
      <p:ext uri="{BB962C8B-B14F-4D97-AF65-F5344CB8AC3E}">
        <p14:creationId xmlns:p14="http://schemas.microsoft.com/office/powerpoint/2010/main" val="68930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2" name="Google Shape;895;p36">
            <a:extLst>
              <a:ext uri="{FF2B5EF4-FFF2-40B4-BE49-F238E27FC236}">
                <a16:creationId xmlns:a16="http://schemas.microsoft.com/office/drawing/2014/main" id="{5D87442C-ABF1-E2D9-F74C-2AC1B771A910}"/>
              </a:ext>
            </a:extLst>
          </p:cNvPr>
          <p:cNvSpPr txBox="1">
            <a:spLocks/>
          </p:cNvSpPr>
          <p:nvPr/>
        </p:nvSpPr>
        <p:spPr>
          <a:xfrm>
            <a:off x="2716051" y="-53696"/>
            <a:ext cx="3468913" cy="408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3. Thiết kế hệ thống</a:t>
            </a:r>
            <a:endParaRPr lang="en-US" sz="2000" dirty="0">
              <a:latin typeface="+mn-lt"/>
            </a:endParaRPr>
          </a:p>
        </p:txBody>
      </p:sp>
      <p:pic>
        <p:nvPicPr>
          <p:cNvPr id="14" name="Picture 13">
            <a:extLst>
              <a:ext uri="{FF2B5EF4-FFF2-40B4-BE49-F238E27FC236}">
                <a16:creationId xmlns:a16="http://schemas.microsoft.com/office/drawing/2014/main" id="{673E2164-EA10-6D44-97B6-D21D9C91AEF4}"/>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9" name="Picture 8">
            <a:extLst>
              <a:ext uri="{FF2B5EF4-FFF2-40B4-BE49-F238E27FC236}">
                <a16:creationId xmlns:a16="http://schemas.microsoft.com/office/drawing/2014/main" id="{AE1D9083-07D5-4562-9B33-552572FE765C}"/>
              </a:ext>
            </a:extLst>
          </p:cNvPr>
          <p:cNvPicPr/>
          <p:nvPr/>
        </p:nvPicPr>
        <p:blipFill rotWithShape="1">
          <a:blip r:embed="rId4" cstate="print">
            <a:extLst>
              <a:ext uri="{28A0092B-C50C-407E-A947-70E740481C1C}">
                <a14:useLocalDpi xmlns:a14="http://schemas.microsoft.com/office/drawing/2010/main" val="0"/>
              </a:ext>
            </a:extLst>
          </a:blip>
          <a:srcRect l="3724" t="7449" r="11785" b="11483"/>
          <a:stretch/>
        </p:blipFill>
        <p:spPr bwMode="auto">
          <a:xfrm>
            <a:off x="1029260" y="490082"/>
            <a:ext cx="3373581" cy="188912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54DD9C9-37D1-410B-B629-52F10557C0F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806490" y="1137245"/>
            <a:ext cx="3803072" cy="2992581"/>
          </a:xfrm>
          <a:prstGeom prst="rect">
            <a:avLst/>
          </a:prstGeom>
        </p:spPr>
      </p:pic>
      <p:pic>
        <p:nvPicPr>
          <p:cNvPr id="11" name="Picture 10">
            <a:extLst>
              <a:ext uri="{FF2B5EF4-FFF2-40B4-BE49-F238E27FC236}">
                <a16:creationId xmlns:a16="http://schemas.microsoft.com/office/drawing/2014/main" id="{2C90CBBA-B159-4D5C-A136-C2E656FA6D3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63931" y="2633536"/>
            <a:ext cx="3438910" cy="1889124"/>
          </a:xfrm>
          <a:prstGeom prst="rect">
            <a:avLst/>
          </a:prstGeom>
        </p:spPr>
      </p:pic>
      <p:pic>
        <p:nvPicPr>
          <p:cNvPr id="12" name="Picture 11">
            <a:extLst>
              <a:ext uri="{FF2B5EF4-FFF2-40B4-BE49-F238E27FC236}">
                <a16:creationId xmlns:a16="http://schemas.microsoft.com/office/drawing/2014/main" id="{E81898E0-7633-4FFE-9357-C9D0E4D2A5C4}"/>
              </a:ext>
            </a:extLst>
          </p:cNvPr>
          <p:cNvPicPr/>
          <p:nvPr/>
        </p:nvPicPr>
        <p:blipFill rotWithShape="1">
          <a:blip r:embed="rId7">
            <a:extLst>
              <a:ext uri="{28A0092B-C50C-407E-A947-70E740481C1C}">
                <a14:useLocalDpi xmlns:a14="http://schemas.microsoft.com/office/drawing/2010/main" val="0"/>
              </a:ext>
            </a:extLst>
          </a:blip>
          <a:srcRect l="17050" t="2784" r="16453" b="14788"/>
          <a:stretch/>
        </p:blipFill>
        <p:spPr bwMode="auto">
          <a:xfrm>
            <a:off x="823306" y="354419"/>
            <a:ext cx="7786256" cy="4195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103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3" name="Google Shape;895;p36">
            <a:extLst>
              <a:ext uri="{FF2B5EF4-FFF2-40B4-BE49-F238E27FC236}">
                <a16:creationId xmlns:a16="http://schemas.microsoft.com/office/drawing/2014/main" id="{D2EBA4D4-BC30-EC96-ACCF-99AE2AE0F29A}"/>
              </a:ext>
            </a:extLst>
          </p:cNvPr>
          <p:cNvSpPr txBox="1">
            <a:spLocks/>
          </p:cNvSpPr>
          <p:nvPr/>
        </p:nvSpPr>
        <p:spPr>
          <a:xfrm>
            <a:off x="536007" y="0"/>
            <a:ext cx="3324006" cy="44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a:latin typeface="+mn-lt"/>
              </a:rPr>
              <a:t>3. </a:t>
            </a:r>
            <a:r>
              <a:rPr lang="en-US" sz="2000" dirty="0" err="1">
                <a:latin typeface="+mn-lt"/>
              </a:rPr>
              <a:t>Thiết</a:t>
            </a:r>
            <a:r>
              <a:rPr lang="en-US" sz="2000" dirty="0">
                <a:latin typeface="+mn-lt"/>
              </a:rPr>
              <a:t> </a:t>
            </a:r>
            <a:r>
              <a:rPr lang="en-US" sz="2000" dirty="0" err="1">
                <a:latin typeface="+mn-lt"/>
              </a:rPr>
              <a:t>kế</a:t>
            </a:r>
            <a:r>
              <a:rPr lang="en-US" sz="2000" dirty="0">
                <a:latin typeface="+mn-lt"/>
              </a:rPr>
              <a:t> </a:t>
            </a:r>
            <a:r>
              <a:rPr lang="en-US" sz="2000" dirty="0" err="1">
                <a:latin typeface="+mn-lt"/>
              </a:rPr>
              <a:t>hệ</a:t>
            </a:r>
            <a:r>
              <a:rPr lang="en-US" sz="2000" dirty="0">
                <a:latin typeface="+mn-lt"/>
              </a:rPr>
              <a:t> </a:t>
            </a:r>
            <a:r>
              <a:rPr lang="en-US" sz="2000" dirty="0" err="1">
                <a:latin typeface="+mn-lt"/>
              </a:rPr>
              <a:t>thống</a:t>
            </a:r>
            <a:endParaRPr lang="en-US" sz="2000" dirty="0">
              <a:latin typeface="+mn-lt"/>
            </a:endParaRPr>
          </a:p>
        </p:txBody>
      </p:sp>
      <p:sp>
        <p:nvSpPr>
          <p:cNvPr id="4" name="Google Shape;895;p36">
            <a:extLst>
              <a:ext uri="{FF2B5EF4-FFF2-40B4-BE49-F238E27FC236}">
                <a16:creationId xmlns:a16="http://schemas.microsoft.com/office/drawing/2014/main" id="{06F5BA30-3310-3905-AD8F-9838536084AB}"/>
              </a:ext>
            </a:extLst>
          </p:cNvPr>
          <p:cNvSpPr txBox="1">
            <a:spLocks/>
          </p:cNvSpPr>
          <p:nvPr/>
        </p:nvSpPr>
        <p:spPr>
          <a:xfrm>
            <a:off x="3022205" y="4641114"/>
            <a:ext cx="3099589" cy="29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US" sz="2000" b="0">
                <a:latin typeface="+mn-lt"/>
              </a:rPr>
              <a:t>Sơ đồ khối của hệ thống</a:t>
            </a:r>
            <a:endParaRPr lang="en-US" sz="2000" b="0" dirty="0">
              <a:latin typeface="+mn-lt"/>
            </a:endParaRPr>
          </a:p>
        </p:txBody>
      </p:sp>
      <p:pic>
        <p:nvPicPr>
          <p:cNvPr id="2" name="Picture 1">
            <a:extLst>
              <a:ext uri="{FF2B5EF4-FFF2-40B4-BE49-F238E27FC236}">
                <a16:creationId xmlns:a16="http://schemas.microsoft.com/office/drawing/2014/main" id="{3621165B-1416-3BEB-07FB-502BCC7CB41C}"/>
              </a:ext>
            </a:extLst>
          </p:cNvPr>
          <p:cNvPicPr>
            <a:picLocks noChangeAspect="1"/>
          </p:cNvPicPr>
          <p:nvPr/>
        </p:nvPicPr>
        <p:blipFill rotWithShape="1">
          <a:blip r:embed="rId3"/>
          <a:srcRect r="11360" b="28743"/>
          <a:stretch/>
        </p:blipFill>
        <p:spPr>
          <a:xfrm>
            <a:off x="1" y="4658324"/>
            <a:ext cx="1927860" cy="485175"/>
          </a:xfrm>
          <a:prstGeom prst="rect">
            <a:avLst/>
          </a:prstGeom>
        </p:spPr>
      </p:pic>
      <p:pic>
        <p:nvPicPr>
          <p:cNvPr id="6" name="Picture 5">
            <a:extLst>
              <a:ext uri="{FF2B5EF4-FFF2-40B4-BE49-F238E27FC236}">
                <a16:creationId xmlns:a16="http://schemas.microsoft.com/office/drawing/2014/main" id="{97B8C3F0-AA32-43FC-A7C1-9F986EA459CB}"/>
              </a:ext>
            </a:extLst>
          </p:cNvPr>
          <p:cNvPicPr/>
          <p:nvPr/>
        </p:nvPicPr>
        <p:blipFill>
          <a:blip r:embed="rId4"/>
          <a:stretch>
            <a:fillRect/>
          </a:stretch>
        </p:blipFill>
        <p:spPr>
          <a:xfrm>
            <a:off x="2378073" y="574570"/>
            <a:ext cx="4387851" cy="3932122"/>
          </a:xfrm>
          <a:prstGeom prst="rect">
            <a:avLst/>
          </a:prstGeom>
        </p:spPr>
      </p:pic>
    </p:spTree>
    <p:extLst>
      <p:ext uri="{BB962C8B-B14F-4D97-AF65-F5344CB8AC3E}">
        <p14:creationId xmlns:p14="http://schemas.microsoft.com/office/powerpoint/2010/main" val="4277966134"/>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3447</TotalTime>
  <Words>903</Words>
  <Application>Microsoft Office PowerPoint</Application>
  <PresentationFormat>On-screen Show (16:9)</PresentationFormat>
  <Paragraphs>118</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Times New Roman</vt:lpstr>
      <vt:lpstr>Palanquin Dark</vt:lpstr>
      <vt:lpstr>Fredoka One</vt:lpstr>
      <vt:lpstr>Orbitron</vt:lpstr>
      <vt:lpstr>Wingdings</vt:lpstr>
      <vt:lpstr>The Evolution of Invention in Canada Thesis by Slidesgo</vt:lpstr>
      <vt:lpstr>BÁO CÁO ĐỒ ÁN TỐT NGHIỆP  ĐỀ TÀI: HỆ THỐNG CHIẾT RÓT, ĐÓNG NẮP VÀ DÁN NHÃN CHAI TỰ ĐỘNG</vt:lpstr>
      <vt:lpstr>NỘI DUNG BÁO CÁO</vt:lpstr>
      <vt:lpstr>1. Tổng quan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CÁC THẦY CÔ ĐÃ LẮNG NGHE PHẦN TRÌNH BÀY CỦA NHÓM 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2  ROBOT DÒ LINE VÀ NHẬN BIẾT VẬT CẢN SỬ DỤNG THUẬT TOÁN PID</dc:title>
  <dc:creator>Tran Hoai</dc:creator>
  <cp:lastModifiedBy>ZIN EDM</cp:lastModifiedBy>
  <cp:revision>342</cp:revision>
  <dcterms:modified xsi:type="dcterms:W3CDTF">2024-07-01T01:08:33Z</dcterms:modified>
</cp:coreProperties>
</file>